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257" r:id="rId5"/>
    <p:sldId id="289" r:id="rId6"/>
    <p:sldId id="288" r:id="rId7"/>
    <p:sldId id="287" r:id="rId8"/>
    <p:sldId id="290" r:id="rId9"/>
    <p:sldId id="291" r:id="rId10"/>
    <p:sldId id="292" r:id="rId11"/>
    <p:sldId id="293" r:id="rId12"/>
    <p:sldId id="294" r:id="rId13"/>
    <p:sldId id="295" r:id="rId14"/>
    <p:sldId id="296" r:id="rId15"/>
    <p:sldId id="297" r:id="rId16"/>
    <p:sldId id="298" r:id="rId17"/>
    <p:sldId id="299" r:id="rId18"/>
    <p:sldId id="286" r:id="rId19"/>
    <p:sldId id="300" r:id="rId20"/>
    <p:sldId id="330" r:id="rId21"/>
    <p:sldId id="331" r:id="rId22"/>
    <p:sldId id="329" r:id="rId23"/>
    <p:sldId id="301" r:id="rId24"/>
    <p:sldId id="325" r:id="rId25"/>
    <p:sldId id="302" r:id="rId26"/>
    <p:sldId id="303" r:id="rId27"/>
    <p:sldId id="304" r:id="rId28"/>
    <p:sldId id="305" r:id="rId29"/>
    <p:sldId id="306" r:id="rId30"/>
    <p:sldId id="308" r:id="rId31"/>
    <p:sldId id="327" r:id="rId32"/>
    <p:sldId id="309" r:id="rId33"/>
    <p:sldId id="310" r:id="rId34"/>
    <p:sldId id="311" r:id="rId35"/>
    <p:sldId id="312" r:id="rId36"/>
    <p:sldId id="313" r:id="rId37"/>
    <p:sldId id="328" r:id="rId38"/>
    <p:sldId id="314" r:id="rId39"/>
    <p:sldId id="315" r:id="rId40"/>
    <p:sldId id="316" r:id="rId41"/>
    <p:sldId id="317" r:id="rId42"/>
    <p:sldId id="319" r:id="rId43"/>
    <p:sldId id="320" r:id="rId44"/>
    <p:sldId id="321" r:id="rId45"/>
    <p:sldId id="322" r:id="rId46"/>
    <p:sldId id="323" r:id="rId47"/>
    <p:sldId id="324" r:id="rId48"/>
    <p:sldId id="271" r:id="rId49"/>
    <p:sldId id="272" r:id="rId50"/>
    <p:sldId id="273" r:id="rId51"/>
    <p:sldId id="274" r:id="rId52"/>
    <p:sldId id="275" r:id="rId53"/>
    <p:sldId id="276" r:id="rId54"/>
    <p:sldId id="277" r:id="rId55"/>
    <p:sldId id="278" r:id="rId56"/>
    <p:sldId id="279" r:id="rId57"/>
    <p:sldId id="280" r:id="rId58"/>
    <p:sldId id="281" r:id="rId59"/>
    <p:sldId id="332" r:id="rId60"/>
    <p:sldId id="333" r:id="rId61"/>
    <p:sldId id="335" r:id="rId62"/>
    <p:sldId id="334" r:id="rId63"/>
    <p:sldId id="268" r:id="rId64"/>
    <p:sldId id="336" r:id="rId65"/>
    <p:sldId id="337" r:id="rId66"/>
    <p:sldId id="338" r:id="rId67"/>
    <p:sldId id="339" r:id="rId68"/>
    <p:sldId id="340" r:id="rId69"/>
    <p:sldId id="341" r:id="rId70"/>
    <p:sldId id="342" r:id="rId71"/>
    <p:sldId id="343" r:id="rId72"/>
    <p:sldId id="344" r:id="rId73"/>
    <p:sldId id="345" r:id="rId74"/>
    <p:sldId id="346" r:id="rId75"/>
    <p:sldId id="347" r:id="rId76"/>
    <p:sldId id="348" r:id="rId77"/>
    <p:sldId id="349" r:id="rId78"/>
    <p:sldId id="350" r:id="rId79"/>
    <p:sldId id="351" r:id="rId80"/>
    <p:sldId id="352" r:id="rId81"/>
    <p:sldId id="353" r:id="rId82"/>
    <p:sldId id="354" r:id="rId83"/>
    <p:sldId id="374" r:id="rId84"/>
    <p:sldId id="356" r:id="rId85"/>
    <p:sldId id="357" r:id="rId86"/>
    <p:sldId id="358" r:id="rId87"/>
    <p:sldId id="359" r:id="rId88"/>
    <p:sldId id="360" r:id="rId89"/>
    <p:sldId id="361" r:id="rId90"/>
    <p:sldId id="362" r:id="rId91"/>
    <p:sldId id="363" r:id="rId92"/>
    <p:sldId id="364" r:id="rId93"/>
    <p:sldId id="365" r:id="rId94"/>
    <p:sldId id="366" r:id="rId95"/>
    <p:sldId id="367" r:id="rId96"/>
    <p:sldId id="368" r:id="rId97"/>
    <p:sldId id="369" r:id="rId98"/>
    <p:sldId id="370" r:id="rId99"/>
    <p:sldId id="371" r:id="rId100"/>
    <p:sldId id="372" r:id="rId101"/>
    <p:sldId id="373" r:id="rId102"/>
    <p:sldId id="375" r:id="rId103"/>
    <p:sldId id="376" r:id="rId104"/>
    <p:sldId id="377" r:id="rId105"/>
    <p:sldId id="378" r:id="rId106"/>
    <p:sldId id="379" r:id="rId107"/>
    <p:sldId id="380"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393" r:id="rId121"/>
    <p:sldId id="394" r:id="rId122"/>
    <p:sldId id="395" r:id="rId123"/>
    <p:sldId id="396" r:id="rId124"/>
    <p:sldId id="397" r:id="rId125"/>
    <p:sldId id="398" r:id="rId126"/>
    <p:sldId id="399" r:id="rId127"/>
    <p:sldId id="400" r:id="rId128"/>
    <p:sldId id="401" r:id="rId129"/>
    <p:sldId id="402" r:id="rId130"/>
    <p:sldId id="405" r:id="rId131"/>
    <p:sldId id="406" r:id="rId132"/>
    <p:sldId id="409" r:id="rId133"/>
    <p:sldId id="408" r:id="rId134"/>
    <p:sldId id="410" r:id="rId135"/>
    <p:sldId id="411" r:id="rId136"/>
    <p:sldId id="412" r:id="rId137"/>
    <p:sldId id="413" r:id="rId138"/>
    <p:sldId id="414"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t>08-12-2018</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t>08-12-2018</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t>08-12-2018</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t>08-12-2018</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t>08-12-2018</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t>08-12-2018</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t>08-12-2018</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t>08-12-2018</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t>08-12-2018</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t>08-12-2018</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t>08-12-2018</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t>08-12-2018</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analyticsvidhya.com/blog/2014/06/introduction-random-forest-simplified/" TargetMode="External"/><Relationship Id="rId2" Type="http://schemas.openxmlformats.org/officeDocument/2006/relationships/hyperlink" Target="https://www.analyticsvidhya.com/blog/2015/01/decision-tree-simplifie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www.moley.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youtube.com/watch?v=xMH8dk9b3yA"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towardsdatascience.com/machine-learning-101-supervised-unsupervised-reinforcement-beyond-f18e722069bc"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bmp"/><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267-3931-42EE-8A02-E5E64C3D8236}"/>
              </a:ext>
            </a:extLst>
          </p:cNvPr>
          <p:cNvSpPr>
            <a:spLocks noGrp="1"/>
          </p:cNvSpPr>
          <p:nvPr>
            <p:ph type="ctrTitle"/>
          </p:nvPr>
        </p:nvSpPr>
        <p:spPr/>
        <p:txBody>
          <a:bodyPr/>
          <a:lstStyle/>
          <a:p>
            <a:r>
              <a:rPr lang="en-IN" dirty="0"/>
              <a:t>Machine Learning</a:t>
            </a:r>
          </a:p>
        </p:txBody>
      </p:sp>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p:txBody>
          <a:bodyPr/>
          <a:lstStyle/>
          <a:p>
            <a:r>
              <a:rPr lang="en-IN" dirty="0"/>
              <a:t>Raghu Prasad K S</a:t>
            </a:r>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Why machine learning</a:t>
            </a:r>
          </a:p>
        </p:txBody>
      </p:sp>
      <p:pic>
        <p:nvPicPr>
          <p:cNvPr id="6" name="Content Placeholder 5">
            <a:extLst>
              <a:ext uri="{FF2B5EF4-FFF2-40B4-BE49-F238E27FC236}">
                <a16:creationId xmlns:a16="http://schemas.microsoft.com/office/drawing/2014/main" id="{D44B040E-E33F-4E99-92ED-E83CC107829C}"/>
              </a:ext>
            </a:extLst>
          </p:cNvPr>
          <p:cNvPicPr>
            <a:picLocks noGrp="1" noChangeAspect="1"/>
          </p:cNvPicPr>
          <p:nvPr>
            <p:ph idx="1"/>
          </p:nvPr>
        </p:nvPicPr>
        <p:blipFill>
          <a:blip r:embed="rId2"/>
          <a:stretch>
            <a:fillRect/>
          </a:stretch>
        </p:blipFill>
        <p:spPr>
          <a:xfrm>
            <a:off x="838201" y="1825625"/>
            <a:ext cx="10261208" cy="4351338"/>
          </a:xfrm>
          <a:prstGeom prst="rect">
            <a:avLst/>
          </a:prstGeom>
        </p:spPr>
      </p:pic>
    </p:spTree>
    <p:extLst>
      <p:ext uri="{BB962C8B-B14F-4D97-AF65-F5344CB8AC3E}">
        <p14:creationId xmlns:p14="http://schemas.microsoft.com/office/powerpoint/2010/main" val="40812916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1ACFCD-DFFE-4A3D-BF66-E9ABA4858C33}"/>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2627665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020A02B-0C7D-4F03-9582-E19EC1E32D63}"/>
              </a:ext>
            </a:extLst>
          </p:cNvPr>
          <p:cNvPicPr>
            <a:picLocks noChangeAspect="1"/>
          </p:cNvPicPr>
          <p:nvPr/>
        </p:nvPicPr>
        <p:blipFill>
          <a:blip r:embed="rId2"/>
          <a:stretch>
            <a:fillRect/>
          </a:stretch>
        </p:blipFill>
        <p:spPr>
          <a:xfrm>
            <a:off x="0" y="1505243"/>
            <a:ext cx="12192000" cy="5351083"/>
          </a:xfrm>
          <a:prstGeom prst="rect">
            <a:avLst/>
          </a:prstGeom>
        </p:spPr>
      </p:pic>
    </p:spTree>
    <p:extLst>
      <p:ext uri="{BB962C8B-B14F-4D97-AF65-F5344CB8AC3E}">
        <p14:creationId xmlns:p14="http://schemas.microsoft.com/office/powerpoint/2010/main" val="24986721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Polynomial Linear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A060D7E-926D-4642-9C47-E43772B76F96}"/>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1671492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Polynomial Linear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AAE2437-BC98-4B9F-B398-38899B7252F3}"/>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20767229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Un-Supervised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C540572-B224-42F1-BF8F-F8ADB1DBCD17}"/>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0739245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Un-Supervised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90C8A7B-6702-4E06-BDA5-26C53AF85827}"/>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4544352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Un-Supervised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80BAD5-2A40-44AC-BE6C-429D483A2BD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8402762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Un-Supervised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417951D-EF81-436F-BEB4-D4AA61411FC9}"/>
              </a:ext>
            </a:extLst>
          </p:cNvPr>
          <p:cNvPicPr>
            <a:picLocks noChangeAspect="1"/>
          </p:cNvPicPr>
          <p:nvPr/>
        </p:nvPicPr>
        <p:blipFill>
          <a:blip r:embed="rId2"/>
          <a:stretch>
            <a:fillRect/>
          </a:stretch>
        </p:blipFill>
        <p:spPr>
          <a:xfrm>
            <a:off x="0" y="1690688"/>
            <a:ext cx="12192000" cy="4625706"/>
          </a:xfrm>
          <a:prstGeom prst="rect">
            <a:avLst/>
          </a:prstGeom>
        </p:spPr>
      </p:pic>
    </p:spTree>
    <p:extLst>
      <p:ext uri="{BB962C8B-B14F-4D97-AF65-F5344CB8AC3E}">
        <p14:creationId xmlns:p14="http://schemas.microsoft.com/office/powerpoint/2010/main" val="13589453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Un-Supervised learning algorithms – 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BDB2FD9-3787-4E42-B5B6-401FD03025A6}"/>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33766129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Un-Supervised learning algorithms – 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36304F2-A137-47D6-A01D-1A35A774C398}"/>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308460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Deep learning</a:t>
            </a:r>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A5D53C-8103-46B1-91A9-F53D74224C1F}"/>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8231377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Un-Supervised learning algorithms – 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AAF763D-3F6C-47E3-BF86-601376367757}"/>
              </a:ext>
            </a:extLst>
          </p:cNvPr>
          <p:cNvPicPr>
            <a:picLocks noChangeAspect="1"/>
          </p:cNvPicPr>
          <p:nvPr/>
        </p:nvPicPr>
        <p:blipFill>
          <a:blip r:embed="rId2"/>
          <a:stretch>
            <a:fillRect/>
          </a:stretch>
        </p:blipFill>
        <p:spPr>
          <a:xfrm>
            <a:off x="0" y="1519311"/>
            <a:ext cx="12192000" cy="5337015"/>
          </a:xfrm>
          <a:prstGeom prst="rect">
            <a:avLst/>
          </a:prstGeom>
        </p:spPr>
      </p:pic>
    </p:spTree>
    <p:extLst>
      <p:ext uri="{BB962C8B-B14F-4D97-AF65-F5344CB8AC3E}">
        <p14:creationId xmlns:p14="http://schemas.microsoft.com/office/powerpoint/2010/main" val="3648514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749D2C4-158A-4D72-929A-109E706BEF59}"/>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19149205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KNN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420837"/>
            <a:ext cx="10515600" cy="4756126"/>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31D0D27-EAED-4894-B06F-FB8FFAD80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34905"/>
            <a:ext cx="9740705" cy="5059753"/>
          </a:xfrm>
          <a:prstGeom prst="rect">
            <a:avLst/>
          </a:prstGeom>
        </p:spPr>
      </p:pic>
    </p:spTree>
    <p:extLst>
      <p:ext uri="{BB962C8B-B14F-4D97-AF65-F5344CB8AC3E}">
        <p14:creationId xmlns:p14="http://schemas.microsoft.com/office/powerpoint/2010/main" val="35597566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Selection of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1026" name="Picture 2" descr="Move mouse over image">
            <a:extLst>
              <a:ext uri="{FF2B5EF4-FFF2-40B4-BE49-F238E27FC236}">
                <a16:creationId xmlns:a16="http://schemas.microsoft.com/office/drawing/2014/main" id="{A32EDB40-F1EB-4E40-8E18-29736B171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1871002"/>
            <a:ext cx="10999787" cy="498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3577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Support Vector Machine</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B8E8840-B6F4-4432-A606-0CF939B29DA9}"/>
              </a:ext>
            </a:extLst>
          </p:cNvPr>
          <p:cNvPicPr>
            <a:picLocks noChangeAspect="1"/>
          </p:cNvPicPr>
          <p:nvPr/>
        </p:nvPicPr>
        <p:blipFill>
          <a:blip r:embed="rId2"/>
          <a:stretch>
            <a:fillRect/>
          </a:stretch>
        </p:blipFill>
        <p:spPr>
          <a:xfrm>
            <a:off x="0" y="1420837"/>
            <a:ext cx="12192000" cy="5435489"/>
          </a:xfrm>
          <a:prstGeom prst="rect">
            <a:avLst/>
          </a:prstGeom>
        </p:spPr>
      </p:pic>
    </p:spTree>
    <p:extLst>
      <p:ext uri="{BB962C8B-B14F-4D97-AF65-F5344CB8AC3E}">
        <p14:creationId xmlns:p14="http://schemas.microsoft.com/office/powerpoint/2010/main" val="2336250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Support Vector Machine</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D17AD37-92CB-407C-9E44-645D3EA64D57}"/>
              </a:ext>
            </a:extLst>
          </p:cNvPr>
          <p:cNvPicPr>
            <a:picLocks noChangeAspect="1"/>
          </p:cNvPicPr>
          <p:nvPr/>
        </p:nvPicPr>
        <p:blipFill>
          <a:blip r:embed="rId2"/>
          <a:stretch>
            <a:fillRect/>
          </a:stretch>
        </p:blipFill>
        <p:spPr>
          <a:xfrm>
            <a:off x="0" y="1237957"/>
            <a:ext cx="12192000" cy="5618369"/>
          </a:xfrm>
          <a:prstGeom prst="rect">
            <a:avLst/>
          </a:prstGeom>
        </p:spPr>
      </p:pic>
    </p:spTree>
    <p:extLst>
      <p:ext uri="{BB962C8B-B14F-4D97-AF65-F5344CB8AC3E}">
        <p14:creationId xmlns:p14="http://schemas.microsoft.com/office/powerpoint/2010/main" val="41045624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Support Vector Machine</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A03E804-1108-420A-BCA9-64CADABA797C}"/>
              </a:ext>
            </a:extLst>
          </p:cNvPr>
          <p:cNvPicPr>
            <a:picLocks noChangeAspect="1"/>
          </p:cNvPicPr>
          <p:nvPr/>
        </p:nvPicPr>
        <p:blipFill>
          <a:blip r:embed="rId2"/>
          <a:stretch>
            <a:fillRect/>
          </a:stretch>
        </p:blipFill>
        <p:spPr>
          <a:xfrm>
            <a:off x="0" y="1322363"/>
            <a:ext cx="12192000" cy="5533963"/>
          </a:xfrm>
          <a:prstGeom prst="rect">
            <a:avLst/>
          </a:prstGeom>
        </p:spPr>
      </p:pic>
    </p:spTree>
    <p:extLst>
      <p:ext uri="{BB962C8B-B14F-4D97-AF65-F5344CB8AC3E}">
        <p14:creationId xmlns:p14="http://schemas.microsoft.com/office/powerpoint/2010/main" val="35673346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Support Vector Machine</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BFBFBB9-FE1C-4E20-AFB7-415BB8FE6205}"/>
              </a:ext>
            </a:extLst>
          </p:cNvPr>
          <p:cNvPicPr>
            <a:picLocks noChangeAspect="1"/>
          </p:cNvPicPr>
          <p:nvPr/>
        </p:nvPicPr>
        <p:blipFill>
          <a:blip r:embed="rId2"/>
          <a:stretch>
            <a:fillRect/>
          </a:stretch>
        </p:blipFill>
        <p:spPr>
          <a:xfrm>
            <a:off x="0" y="1350498"/>
            <a:ext cx="12192000" cy="5505828"/>
          </a:xfrm>
          <a:prstGeom prst="rect">
            <a:avLst/>
          </a:prstGeom>
        </p:spPr>
      </p:pic>
    </p:spTree>
    <p:extLst>
      <p:ext uri="{BB962C8B-B14F-4D97-AF65-F5344CB8AC3E}">
        <p14:creationId xmlns:p14="http://schemas.microsoft.com/office/powerpoint/2010/main" val="4181996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Support Vector Machine</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BFBFBB9-FE1C-4E20-AFB7-415BB8FE6205}"/>
              </a:ext>
            </a:extLst>
          </p:cNvPr>
          <p:cNvPicPr>
            <a:picLocks noChangeAspect="1"/>
          </p:cNvPicPr>
          <p:nvPr/>
        </p:nvPicPr>
        <p:blipFill>
          <a:blip r:embed="rId2"/>
          <a:stretch>
            <a:fillRect/>
          </a:stretch>
        </p:blipFill>
        <p:spPr>
          <a:xfrm>
            <a:off x="0" y="1350498"/>
            <a:ext cx="12192000" cy="5505828"/>
          </a:xfrm>
          <a:prstGeom prst="rect">
            <a:avLst/>
          </a:prstGeom>
        </p:spPr>
      </p:pic>
    </p:spTree>
    <p:extLst>
      <p:ext uri="{BB962C8B-B14F-4D97-AF65-F5344CB8AC3E}">
        <p14:creationId xmlns:p14="http://schemas.microsoft.com/office/powerpoint/2010/main" val="36159770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Support Vector Machine</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CA0E768-B069-4E8F-955D-524014C4139F}"/>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p14="http://schemas.microsoft.com/office/powerpoint/2010/main" val="309592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Machine Learning - Netflix</a:t>
            </a:r>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0FF99646-BACB-47BD-A28F-2083C2FC9D48}"/>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4689097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Support Vector Machine</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8C26ECF-6D6A-4605-9015-41D78B787B61}"/>
              </a:ext>
            </a:extLst>
          </p:cNvPr>
          <p:cNvPicPr>
            <a:picLocks noChangeAspect="1"/>
          </p:cNvPicPr>
          <p:nvPr/>
        </p:nvPicPr>
        <p:blipFill>
          <a:blip r:embed="rId2"/>
          <a:stretch>
            <a:fillRect/>
          </a:stretch>
        </p:blipFill>
        <p:spPr>
          <a:xfrm>
            <a:off x="0" y="1519311"/>
            <a:ext cx="12192000" cy="5337015"/>
          </a:xfrm>
          <a:prstGeom prst="rect">
            <a:avLst/>
          </a:prstGeom>
        </p:spPr>
      </p:pic>
    </p:spTree>
    <p:extLst>
      <p:ext uri="{BB962C8B-B14F-4D97-AF65-F5344CB8AC3E}">
        <p14:creationId xmlns:p14="http://schemas.microsoft.com/office/powerpoint/2010/main" val="4111997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Decision Tree   (Classification and Regression</a:t>
            </a:r>
            <a:br>
              <a:rPr lang="en-IN" dirty="0"/>
            </a:br>
            <a:r>
              <a:rPr lang="en-IN" dirty="0"/>
              <a:t>Tree)</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6C64065-518C-4D06-AAE3-65F4AB265D51}"/>
              </a:ext>
            </a:extLst>
          </p:cNvPr>
          <p:cNvPicPr>
            <a:picLocks noChangeAspect="1"/>
          </p:cNvPicPr>
          <p:nvPr/>
        </p:nvPicPr>
        <p:blipFill>
          <a:blip r:embed="rId2"/>
          <a:stretch>
            <a:fillRect/>
          </a:stretch>
        </p:blipFill>
        <p:spPr>
          <a:xfrm>
            <a:off x="0" y="1519311"/>
            <a:ext cx="12192000" cy="5337015"/>
          </a:xfrm>
          <a:prstGeom prst="rect">
            <a:avLst/>
          </a:prstGeom>
        </p:spPr>
      </p:pic>
    </p:spTree>
    <p:extLst>
      <p:ext uri="{BB962C8B-B14F-4D97-AF65-F5344CB8AC3E}">
        <p14:creationId xmlns:p14="http://schemas.microsoft.com/office/powerpoint/2010/main" val="4884367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Decision Tree</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F17C994-726F-437E-BC24-968866CAAB38}"/>
              </a:ext>
            </a:extLst>
          </p:cNvPr>
          <p:cNvPicPr>
            <a:picLocks noChangeAspect="1"/>
          </p:cNvPicPr>
          <p:nvPr/>
        </p:nvPicPr>
        <p:blipFill>
          <a:blip r:embed="rId2"/>
          <a:stretch>
            <a:fillRect/>
          </a:stretch>
        </p:blipFill>
        <p:spPr>
          <a:xfrm>
            <a:off x="0" y="1308295"/>
            <a:ext cx="12192000" cy="5548031"/>
          </a:xfrm>
          <a:prstGeom prst="rect">
            <a:avLst/>
          </a:prstGeom>
        </p:spPr>
      </p:pic>
    </p:spTree>
    <p:extLst>
      <p:ext uri="{BB962C8B-B14F-4D97-AF65-F5344CB8AC3E}">
        <p14:creationId xmlns:p14="http://schemas.microsoft.com/office/powerpoint/2010/main" val="31013180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Decision Tree</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F64F285-CE78-41DD-B47E-507C04A9A92D}"/>
              </a:ext>
            </a:extLst>
          </p:cNvPr>
          <p:cNvPicPr>
            <a:picLocks noChangeAspect="1"/>
          </p:cNvPicPr>
          <p:nvPr/>
        </p:nvPicPr>
        <p:blipFill>
          <a:blip r:embed="rId2"/>
          <a:stretch>
            <a:fillRect/>
          </a:stretch>
        </p:blipFill>
        <p:spPr>
          <a:xfrm>
            <a:off x="0" y="1463040"/>
            <a:ext cx="12192000" cy="5393286"/>
          </a:xfrm>
          <a:prstGeom prst="rect">
            <a:avLst/>
          </a:prstGeom>
        </p:spPr>
      </p:pic>
    </p:spTree>
    <p:extLst>
      <p:ext uri="{BB962C8B-B14F-4D97-AF65-F5344CB8AC3E}">
        <p14:creationId xmlns:p14="http://schemas.microsoft.com/office/powerpoint/2010/main" val="20361719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Decision Tree</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BFF83AC-A7CB-49E2-A560-57C4050FCA9F}"/>
              </a:ext>
            </a:extLst>
          </p:cNvPr>
          <p:cNvPicPr>
            <a:picLocks noChangeAspect="1"/>
          </p:cNvPicPr>
          <p:nvPr/>
        </p:nvPicPr>
        <p:blipFill>
          <a:blip r:embed="rId2"/>
          <a:stretch>
            <a:fillRect/>
          </a:stretch>
        </p:blipFill>
        <p:spPr>
          <a:xfrm>
            <a:off x="0" y="1477108"/>
            <a:ext cx="12192000" cy="5379218"/>
          </a:xfrm>
          <a:prstGeom prst="rect">
            <a:avLst/>
          </a:prstGeom>
        </p:spPr>
      </p:pic>
    </p:spTree>
    <p:extLst>
      <p:ext uri="{BB962C8B-B14F-4D97-AF65-F5344CB8AC3E}">
        <p14:creationId xmlns:p14="http://schemas.microsoft.com/office/powerpoint/2010/main" val="20152167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Random Forest classification</a:t>
            </a:r>
            <a:br>
              <a:rPr lang="en-IN" dirty="0"/>
            </a:br>
            <a:r>
              <a:rPr lang="en-IN" dirty="0"/>
              <a:t>Applying multiple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3B60201-5CF3-48F5-9131-9456413D6B48}"/>
              </a:ext>
            </a:extLst>
          </p:cNvPr>
          <p:cNvPicPr>
            <a:picLocks noChangeAspect="1"/>
          </p:cNvPicPr>
          <p:nvPr/>
        </p:nvPicPr>
        <p:blipFill>
          <a:blip r:embed="rId2"/>
          <a:stretch>
            <a:fillRect/>
          </a:stretch>
        </p:blipFill>
        <p:spPr>
          <a:xfrm>
            <a:off x="0" y="1690688"/>
            <a:ext cx="12192000" cy="4802187"/>
          </a:xfrm>
          <a:prstGeom prst="rect">
            <a:avLst/>
          </a:prstGeom>
        </p:spPr>
      </p:pic>
    </p:spTree>
    <p:extLst>
      <p:ext uri="{BB962C8B-B14F-4D97-AF65-F5344CB8AC3E}">
        <p14:creationId xmlns:p14="http://schemas.microsoft.com/office/powerpoint/2010/main" val="36363370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Random Forest classification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F7DD959-C9A7-4AF4-B3D7-911F9575C5D9}"/>
              </a:ext>
            </a:extLst>
          </p:cNvPr>
          <p:cNvPicPr>
            <a:picLocks noChangeAspect="1"/>
          </p:cNvPicPr>
          <p:nvPr/>
        </p:nvPicPr>
        <p:blipFill>
          <a:blip r:embed="rId2"/>
          <a:stretch>
            <a:fillRect/>
          </a:stretch>
        </p:blipFill>
        <p:spPr>
          <a:xfrm>
            <a:off x="0" y="1294228"/>
            <a:ext cx="12192000" cy="5562098"/>
          </a:xfrm>
          <a:prstGeom prst="rect">
            <a:avLst/>
          </a:prstGeom>
        </p:spPr>
      </p:pic>
    </p:spTree>
    <p:extLst>
      <p:ext uri="{BB962C8B-B14F-4D97-AF65-F5344CB8AC3E}">
        <p14:creationId xmlns:p14="http://schemas.microsoft.com/office/powerpoint/2010/main" val="12583588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Random Forest classification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F7DD959-C9A7-4AF4-B3D7-911F9575C5D9}"/>
              </a:ext>
            </a:extLst>
          </p:cNvPr>
          <p:cNvPicPr>
            <a:picLocks noChangeAspect="1"/>
          </p:cNvPicPr>
          <p:nvPr/>
        </p:nvPicPr>
        <p:blipFill>
          <a:blip r:embed="rId2"/>
          <a:stretch>
            <a:fillRect/>
          </a:stretch>
        </p:blipFill>
        <p:spPr>
          <a:xfrm>
            <a:off x="0" y="1294228"/>
            <a:ext cx="12192000" cy="5562098"/>
          </a:xfrm>
          <a:prstGeom prst="rect">
            <a:avLst/>
          </a:prstGeom>
        </p:spPr>
      </p:pic>
    </p:spTree>
    <p:extLst>
      <p:ext uri="{BB962C8B-B14F-4D97-AF65-F5344CB8AC3E}">
        <p14:creationId xmlns:p14="http://schemas.microsoft.com/office/powerpoint/2010/main" val="25397048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normAutofit fontScale="90000"/>
          </a:bodyPr>
          <a:lstStyle/>
          <a:p>
            <a:r>
              <a:rPr lang="en-IN" dirty="0"/>
              <a:t>Random Forest classification-Microsoft Kinect motion - https://www.youtube.com/watch?v=pzfpXAbQ61U</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675C1C4-0F61-4499-A1C8-44E7F99CD181}"/>
              </a:ext>
            </a:extLst>
          </p:cNvPr>
          <p:cNvPicPr>
            <a:picLocks noChangeAspect="1"/>
          </p:cNvPicPr>
          <p:nvPr/>
        </p:nvPicPr>
        <p:blipFill>
          <a:blip r:embed="rId2"/>
          <a:stretch>
            <a:fillRect/>
          </a:stretch>
        </p:blipFill>
        <p:spPr>
          <a:xfrm>
            <a:off x="0" y="1814732"/>
            <a:ext cx="12192000" cy="4678143"/>
          </a:xfrm>
          <a:prstGeom prst="rect">
            <a:avLst/>
          </a:prstGeom>
        </p:spPr>
      </p:pic>
    </p:spTree>
    <p:extLst>
      <p:ext uri="{BB962C8B-B14F-4D97-AF65-F5344CB8AC3E}">
        <p14:creationId xmlns:p14="http://schemas.microsoft.com/office/powerpoint/2010/main" val="3173645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147F8A-442F-4A55-84BD-3BD5EDF73C8C}"/>
              </a:ext>
            </a:extLst>
          </p:cNvPr>
          <p:cNvPicPr>
            <a:picLocks noChangeAspect="1"/>
          </p:cNvPicPr>
          <p:nvPr/>
        </p:nvPicPr>
        <p:blipFill>
          <a:blip r:embed="rId2"/>
          <a:stretch>
            <a:fillRect/>
          </a:stretch>
        </p:blipFill>
        <p:spPr>
          <a:xfrm>
            <a:off x="0" y="1012874"/>
            <a:ext cx="12192000" cy="5843452"/>
          </a:xfrm>
          <a:prstGeom prst="rect">
            <a:avLst/>
          </a:prstGeom>
        </p:spPr>
      </p:pic>
    </p:spTree>
    <p:extLst>
      <p:ext uri="{BB962C8B-B14F-4D97-AF65-F5344CB8AC3E}">
        <p14:creationId xmlns:p14="http://schemas.microsoft.com/office/powerpoint/2010/main" val="138612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Machine Learning - </a:t>
            </a:r>
            <a:r>
              <a:rPr lang="en-IN" dirty="0" err="1"/>
              <a:t>Facebox</a:t>
            </a:r>
            <a:endParaRPr lang="en-IN" dirty="0"/>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A49E861-7035-4CA4-B84D-385B997BEE84}"/>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14121485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E724721-7FB3-49B0-BF33-A341E1313508}"/>
              </a:ext>
            </a:extLst>
          </p:cNvPr>
          <p:cNvPicPr>
            <a:picLocks noChangeAspect="1"/>
          </p:cNvPicPr>
          <p:nvPr/>
        </p:nvPicPr>
        <p:blipFill>
          <a:blip r:embed="rId2"/>
          <a:stretch>
            <a:fillRect/>
          </a:stretch>
        </p:blipFill>
        <p:spPr>
          <a:xfrm>
            <a:off x="0" y="1167618"/>
            <a:ext cx="12192000" cy="5688708"/>
          </a:xfrm>
          <a:prstGeom prst="rect">
            <a:avLst/>
          </a:prstGeom>
        </p:spPr>
      </p:pic>
    </p:spTree>
    <p:extLst>
      <p:ext uri="{BB962C8B-B14F-4D97-AF65-F5344CB8AC3E}">
        <p14:creationId xmlns:p14="http://schemas.microsoft.com/office/powerpoint/2010/main" val="29945281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61F8BE7-1B12-425F-9EA3-AB0AD955A9E0}"/>
              </a:ext>
            </a:extLst>
          </p:cNvPr>
          <p:cNvPicPr>
            <a:picLocks noChangeAspect="1"/>
          </p:cNvPicPr>
          <p:nvPr/>
        </p:nvPicPr>
        <p:blipFill>
          <a:blip r:embed="rId2"/>
          <a:stretch>
            <a:fillRect/>
          </a:stretch>
        </p:blipFill>
        <p:spPr>
          <a:xfrm>
            <a:off x="0" y="1266092"/>
            <a:ext cx="12192000" cy="5590234"/>
          </a:xfrm>
          <a:prstGeom prst="rect">
            <a:avLst/>
          </a:prstGeom>
        </p:spPr>
      </p:pic>
    </p:spTree>
    <p:extLst>
      <p:ext uri="{BB962C8B-B14F-4D97-AF65-F5344CB8AC3E}">
        <p14:creationId xmlns:p14="http://schemas.microsoft.com/office/powerpoint/2010/main" val="29335005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295F478-9851-4811-828A-FD47095493F0}"/>
              </a:ext>
            </a:extLst>
          </p:cNvPr>
          <p:cNvPicPr>
            <a:picLocks noChangeAspect="1"/>
          </p:cNvPicPr>
          <p:nvPr/>
        </p:nvPicPr>
        <p:blipFill>
          <a:blip r:embed="rId2"/>
          <a:stretch>
            <a:fillRect/>
          </a:stretch>
        </p:blipFill>
        <p:spPr>
          <a:xfrm>
            <a:off x="0" y="1266092"/>
            <a:ext cx="12192000" cy="5590234"/>
          </a:xfrm>
          <a:prstGeom prst="rect">
            <a:avLst/>
          </a:prstGeom>
        </p:spPr>
      </p:pic>
    </p:spTree>
    <p:extLst>
      <p:ext uri="{BB962C8B-B14F-4D97-AF65-F5344CB8AC3E}">
        <p14:creationId xmlns:p14="http://schemas.microsoft.com/office/powerpoint/2010/main" val="22265963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BE5DD61-CD58-4ACE-BA5B-712C8B5594E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422408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F5823E7-2481-4807-8D6D-2032534648CF}"/>
              </a:ext>
            </a:extLst>
          </p:cNvPr>
          <p:cNvPicPr>
            <a:picLocks noChangeAspect="1"/>
          </p:cNvPicPr>
          <p:nvPr/>
        </p:nvPicPr>
        <p:blipFill>
          <a:blip r:embed="rId2"/>
          <a:stretch>
            <a:fillRect/>
          </a:stretch>
        </p:blipFill>
        <p:spPr>
          <a:xfrm>
            <a:off x="0" y="1434905"/>
            <a:ext cx="12192000" cy="5421421"/>
          </a:xfrm>
          <a:prstGeom prst="rect">
            <a:avLst/>
          </a:prstGeom>
        </p:spPr>
      </p:pic>
    </p:spTree>
    <p:extLst>
      <p:ext uri="{BB962C8B-B14F-4D97-AF65-F5344CB8AC3E}">
        <p14:creationId xmlns:p14="http://schemas.microsoft.com/office/powerpoint/2010/main" val="16435127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6E2D08-B64D-482A-902F-7A88F9495D0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268244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3F10A3B-8BA4-4B2B-A1C6-DD78BB573EAF}"/>
              </a:ext>
            </a:extLst>
          </p:cNvPr>
          <p:cNvPicPr>
            <a:picLocks noChangeAspect="1"/>
          </p:cNvPicPr>
          <p:nvPr/>
        </p:nvPicPr>
        <p:blipFill>
          <a:blip r:embed="rId2"/>
          <a:stretch>
            <a:fillRect/>
          </a:stretch>
        </p:blipFill>
        <p:spPr>
          <a:xfrm>
            <a:off x="0" y="1491175"/>
            <a:ext cx="12192000" cy="5365151"/>
          </a:xfrm>
          <a:prstGeom prst="rect">
            <a:avLst/>
          </a:prstGeom>
        </p:spPr>
      </p:pic>
    </p:spTree>
    <p:extLst>
      <p:ext uri="{BB962C8B-B14F-4D97-AF65-F5344CB8AC3E}">
        <p14:creationId xmlns:p14="http://schemas.microsoft.com/office/powerpoint/2010/main" val="4562618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1D7AA44-DD57-49FC-A958-63D44BAB2C2B}"/>
              </a:ext>
            </a:extLst>
          </p:cNvPr>
          <p:cNvPicPr>
            <a:picLocks noChangeAspect="1"/>
          </p:cNvPicPr>
          <p:nvPr/>
        </p:nvPicPr>
        <p:blipFill>
          <a:blip r:embed="rId2"/>
          <a:stretch>
            <a:fillRect/>
          </a:stretch>
        </p:blipFill>
        <p:spPr>
          <a:xfrm>
            <a:off x="0" y="1167618"/>
            <a:ext cx="12192000" cy="5688708"/>
          </a:xfrm>
          <a:prstGeom prst="rect">
            <a:avLst/>
          </a:prstGeom>
        </p:spPr>
      </p:pic>
    </p:spTree>
    <p:extLst>
      <p:ext uri="{BB962C8B-B14F-4D97-AF65-F5344CB8AC3E}">
        <p14:creationId xmlns:p14="http://schemas.microsoft.com/office/powerpoint/2010/main" val="31750043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0045776-B2A6-4035-B2D8-0DBB452EFD18}"/>
              </a:ext>
            </a:extLst>
          </p:cNvPr>
          <p:cNvPicPr>
            <a:picLocks noChangeAspect="1"/>
          </p:cNvPicPr>
          <p:nvPr/>
        </p:nvPicPr>
        <p:blipFill>
          <a:blip r:embed="rId2"/>
          <a:stretch>
            <a:fillRect/>
          </a:stretch>
        </p:blipFill>
        <p:spPr>
          <a:xfrm>
            <a:off x="0" y="1167618"/>
            <a:ext cx="12192000" cy="5688708"/>
          </a:xfrm>
          <a:prstGeom prst="rect">
            <a:avLst/>
          </a:prstGeom>
        </p:spPr>
      </p:pic>
    </p:spTree>
    <p:extLst>
      <p:ext uri="{BB962C8B-B14F-4D97-AF65-F5344CB8AC3E}">
        <p14:creationId xmlns:p14="http://schemas.microsoft.com/office/powerpoint/2010/main" val="55781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Machine Learning – Amazon Alexa</a:t>
            </a:r>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96FBAA64-D6E3-4ED1-8FE5-939FF3B69F1F}"/>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8289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Machine Learning – Gmail –Spam filtering</a:t>
            </a:r>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A9EE6EC-DA65-4D5C-B43C-24C649521976}"/>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394650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What is Machine Learning ?</a:t>
            </a:r>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04B8BD7C-BBB5-4565-9629-840693BB5BBB}"/>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548238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How does machine learning works ?</a:t>
            </a:r>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2EFA3C7-07A4-41DF-B016-6F71B4CF1325}"/>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p14="http://schemas.microsoft.com/office/powerpoint/2010/main" val="2112061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Introduction</a:t>
            </a:r>
          </a:p>
        </p:txBody>
      </p:sp>
      <p:pic>
        <p:nvPicPr>
          <p:cNvPr id="4" name="Content Placeholder 3">
            <a:extLst>
              <a:ext uri="{FF2B5EF4-FFF2-40B4-BE49-F238E27FC236}">
                <a16:creationId xmlns:a16="http://schemas.microsoft.com/office/drawing/2014/main" id="{93979BDA-E449-4604-929F-43F9BDE2D3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929606"/>
            <a:ext cx="9753600" cy="4143375"/>
          </a:xfrm>
        </p:spPr>
      </p:pic>
    </p:spTree>
    <p:extLst>
      <p:ext uri="{BB962C8B-B14F-4D97-AF65-F5344CB8AC3E}">
        <p14:creationId xmlns:p14="http://schemas.microsoft.com/office/powerpoint/2010/main" val="3592509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7" name="Content Placeholder 6">
            <a:extLst>
              <a:ext uri="{FF2B5EF4-FFF2-40B4-BE49-F238E27FC236}">
                <a16:creationId xmlns:a16="http://schemas.microsoft.com/office/drawing/2014/main" id="{B6932250-8BA2-4CA1-BD19-6FBB2E6E9097}"/>
              </a:ext>
            </a:extLst>
          </p:cNvPr>
          <p:cNvSpPr>
            <a:spLocks noGrp="1"/>
          </p:cNvSpPr>
          <p:nvPr>
            <p:ph idx="1"/>
          </p:nvPr>
        </p:nvSpPr>
        <p:spPr/>
        <p:txBody>
          <a:bodyPr/>
          <a:lstStyle/>
          <a:p>
            <a:r>
              <a:rPr lang="en-IN" dirty="0"/>
              <a:t>1. Supervised Learning</a:t>
            </a:r>
          </a:p>
          <a:p>
            <a:r>
              <a:rPr lang="en-IN" b="1" u="sng" dirty="0"/>
              <a:t>How it works:</a:t>
            </a:r>
            <a:r>
              <a:rPr lang="en-IN" dirty="0"/>
              <a:t> This algorithm consist of a target / outcome variable (or dependent variable) which is to be predicted from a given set of predictors (independent variables). Using these set of variables, we generate a function that map inputs to desired outputs. The training process continues until the model achieves a desired level of accuracy on the training data. </a:t>
            </a:r>
          </a:p>
          <a:p>
            <a:r>
              <a:rPr lang="en-IN" dirty="0"/>
              <a:t>Examples of Supervised Learning: Regression, </a:t>
            </a:r>
            <a:r>
              <a:rPr lang="en-IN" u="sng" dirty="0">
                <a:hlinkClick r:id="rId2"/>
              </a:rPr>
              <a:t>Decision Tree</a:t>
            </a:r>
            <a:r>
              <a:rPr lang="en-IN" dirty="0"/>
              <a:t>, </a:t>
            </a:r>
            <a:r>
              <a:rPr lang="en-IN" u="sng" dirty="0">
                <a:hlinkClick r:id="rId3"/>
              </a:rPr>
              <a:t>Random Forest</a:t>
            </a:r>
            <a:r>
              <a:rPr lang="en-IN" dirty="0"/>
              <a:t>, KNN, Logistic Regression etc.</a:t>
            </a:r>
          </a:p>
          <a:p>
            <a:endParaRPr lang="en-IN" dirty="0"/>
          </a:p>
        </p:txBody>
      </p:sp>
    </p:spTree>
    <p:extLst>
      <p:ext uri="{BB962C8B-B14F-4D97-AF65-F5344CB8AC3E}">
        <p14:creationId xmlns:p14="http://schemas.microsoft.com/office/powerpoint/2010/main" val="2691130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lnSpcReduction="10000"/>
          </a:bodyPr>
          <a:lstStyle/>
          <a:p>
            <a:r>
              <a:rPr lang="en-IN" dirty="0"/>
              <a:t>Raghu Prasad – BE, MS</a:t>
            </a:r>
          </a:p>
          <a:p>
            <a:r>
              <a:rPr lang="en-IN" dirty="0"/>
              <a:t>Total of 23 years of experience</a:t>
            </a:r>
          </a:p>
          <a:p>
            <a:r>
              <a:rPr lang="en-IN" dirty="0"/>
              <a:t>7 years as a lecturer in Engineering College</a:t>
            </a:r>
          </a:p>
          <a:p>
            <a:r>
              <a:rPr lang="en-IN" dirty="0"/>
              <a:t>16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7" name="Content Placeholder 6">
            <a:extLst>
              <a:ext uri="{FF2B5EF4-FFF2-40B4-BE49-F238E27FC236}">
                <a16:creationId xmlns:a16="http://schemas.microsoft.com/office/drawing/2014/main" id="{B6932250-8BA2-4CA1-BD19-6FBB2E6E9097}"/>
              </a:ext>
            </a:extLst>
          </p:cNvPr>
          <p:cNvSpPr>
            <a:spLocks noGrp="1"/>
          </p:cNvSpPr>
          <p:nvPr>
            <p:ph idx="1"/>
          </p:nvPr>
        </p:nvSpPr>
        <p:spPr/>
        <p:txBody>
          <a:bodyPr/>
          <a:lstStyle/>
          <a:p>
            <a:r>
              <a:rPr lang="en-IN" dirty="0"/>
              <a:t>2. Unsupervised Learning</a:t>
            </a:r>
          </a:p>
          <a:p>
            <a:r>
              <a:rPr lang="en-IN" b="1" u="sng" dirty="0"/>
              <a:t>How it works:</a:t>
            </a:r>
            <a:r>
              <a:rPr lang="en-IN" b="1" dirty="0"/>
              <a:t> </a:t>
            </a:r>
            <a:r>
              <a:rPr lang="en-IN" dirty="0"/>
              <a:t>In this algorithm, we do not have any target or outcome variable to predict / estimate.  It is used for clustering population in different groups, which is widely used for segmenting customers in different groups for specific intervention. </a:t>
            </a:r>
          </a:p>
          <a:p>
            <a:r>
              <a:rPr lang="en-IN" dirty="0"/>
              <a:t>Examples of Unsupervised Learning: </a:t>
            </a:r>
            <a:r>
              <a:rPr lang="en-IN" dirty="0" err="1"/>
              <a:t>Apriori</a:t>
            </a:r>
            <a:r>
              <a:rPr lang="en-IN" dirty="0"/>
              <a:t> algorithm, K-means.</a:t>
            </a:r>
          </a:p>
          <a:p>
            <a:endParaRPr lang="en-IN" dirty="0"/>
          </a:p>
        </p:txBody>
      </p:sp>
    </p:spTree>
    <p:extLst>
      <p:ext uri="{BB962C8B-B14F-4D97-AF65-F5344CB8AC3E}">
        <p14:creationId xmlns:p14="http://schemas.microsoft.com/office/powerpoint/2010/main" val="652840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7" name="Content Placeholder 6">
            <a:extLst>
              <a:ext uri="{FF2B5EF4-FFF2-40B4-BE49-F238E27FC236}">
                <a16:creationId xmlns:a16="http://schemas.microsoft.com/office/drawing/2014/main" id="{B6932250-8BA2-4CA1-BD19-6FBB2E6E9097}"/>
              </a:ext>
            </a:extLst>
          </p:cNvPr>
          <p:cNvSpPr>
            <a:spLocks noGrp="1"/>
          </p:cNvSpPr>
          <p:nvPr>
            <p:ph idx="1"/>
          </p:nvPr>
        </p:nvSpPr>
        <p:spPr/>
        <p:txBody>
          <a:bodyPr/>
          <a:lstStyle/>
          <a:p>
            <a:r>
              <a:rPr lang="en-IN" dirty="0"/>
              <a:t>3. Reinforcement Learning:</a:t>
            </a:r>
          </a:p>
          <a:p>
            <a:r>
              <a:rPr lang="en-IN" b="1" u="sng" dirty="0"/>
              <a:t>How it works:</a:t>
            </a:r>
            <a:r>
              <a:rPr lang="en-IN" dirty="0"/>
              <a:t>  Using this algorithm, the machine is trained to make specific decisions. It works this way: the machine is exposed to an environment where it trains itself continually using trial and error. This machine learns from past experience and tries to capture the best possible knowledge to make accurate business decisions. Example of Reinforcement Learning: Markov Decision Process</a:t>
            </a:r>
          </a:p>
          <a:p>
            <a:endParaRPr lang="en-IN" dirty="0"/>
          </a:p>
        </p:txBody>
      </p:sp>
    </p:spTree>
    <p:extLst>
      <p:ext uri="{BB962C8B-B14F-4D97-AF65-F5344CB8AC3E}">
        <p14:creationId xmlns:p14="http://schemas.microsoft.com/office/powerpoint/2010/main" val="159402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7" name="Content Placeholder 6">
            <a:extLst>
              <a:ext uri="{FF2B5EF4-FFF2-40B4-BE49-F238E27FC236}">
                <a16:creationId xmlns:a16="http://schemas.microsoft.com/office/drawing/2014/main" id="{B6932250-8BA2-4CA1-BD19-6FBB2E6E9097}"/>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F6CA58A-CF37-4F91-B384-4E440EE9E018}"/>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3289014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7" name="Content Placeholder 6">
            <a:extLst>
              <a:ext uri="{FF2B5EF4-FFF2-40B4-BE49-F238E27FC236}">
                <a16:creationId xmlns:a16="http://schemas.microsoft.com/office/drawing/2014/main" id="{B6932250-8BA2-4CA1-BD19-6FBB2E6E9097}"/>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F6CA58A-CF37-4F91-B384-4E440EE9E018}"/>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1645693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7" name="Content Placeholder 6">
            <a:extLst>
              <a:ext uri="{FF2B5EF4-FFF2-40B4-BE49-F238E27FC236}">
                <a16:creationId xmlns:a16="http://schemas.microsoft.com/office/drawing/2014/main" id="{B6932250-8BA2-4CA1-BD19-6FBB2E6E9097}"/>
              </a:ext>
            </a:extLst>
          </p:cNvPr>
          <p:cNvSpPr>
            <a:spLocks noGrp="1"/>
          </p:cNvSpPr>
          <p:nvPr>
            <p:ph idx="1"/>
          </p:nvPr>
        </p:nvSpPr>
        <p:spPr/>
        <p:txBody>
          <a:bodyPr>
            <a:normAutofit fontScale="62500" lnSpcReduction="20000"/>
          </a:bodyPr>
          <a:lstStyle/>
          <a:p>
            <a:r>
              <a:rPr lang="en-IN" b="1" dirty="0"/>
              <a:t>Supervised Learning</a:t>
            </a:r>
          </a:p>
          <a:p>
            <a:r>
              <a:rPr lang="en-IN" sz="2600" dirty="0">
                <a:latin typeface="Arial" panose="020B0604020202020204" pitchFamily="34" charset="0"/>
                <a:cs typeface="Arial" panose="020B0604020202020204" pitchFamily="34" charset="0"/>
              </a:rPr>
              <a:t>Supervised learning as the name indicates a presence of supervisor as teacher. Basically supervised learning is a learning in which we teach or train the machine using data which is well </a:t>
            </a:r>
            <a:r>
              <a:rPr lang="en-IN" sz="2600" dirty="0" err="1">
                <a:latin typeface="Arial" panose="020B0604020202020204" pitchFamily="34" charset="0"/>
                <a:cs typeface="Arial" panose="020B0604020202020204" pitchFamily="34" charset="0"/>
              </a:rPr>
              <a:t>labeled</a:t>
            </a:r>
            <a:r>
              <a:rPr lang="en-IN" sz="2600" dirty="0">
                <a:latin typeface="Arial" panose="020B0604020202020204" pitchFamily="34" charset="0"/>
                <a:cs typeface="Arial" panose="020B0604020202020204" pitchFamily="34" charset="0"/>
              </a:rPr>
              <a:t> that means some data is already tagged with correct answer. After that, machine is provided with new set of examples(data) so that supervised learning algorithm analyses the training data(set of training examples) and produces an correct outcome from labelled data.</a:t>
            </a:r>
          </a:p>
          <a:p>
            <a:r>
              <a:rPr lang="en-IN" sz="2600" dirty="0">
                <a:latin typeface="Arial" panose="020B0604020202020204" pitchFamily="34" charset="0"/>
                <a:cs typeface="Arial" panose="020B0604020202020204" pitchFamily="34" charset="0"/>
              </a:rPr>
              <a:t>For instance, suppose you are given an basket filled with different kinds of fruits. Now the first step is to train the machine with all different fruits one by one like this:</a:t>
            </a:r>
          </a:p>
          <a:p>
            <a:pPr fontAlgn="base"/>
            <a:r>
              <a:rPr lang="en-IN" sz="2600" dirty="0">
                <a:latin typeface="Arial" panose="020B0604020202020204" pitchFamily="34" charset="0"/>
                <a:cs typeface="Arial" panose="020B0604020202020204" pitchFamily="34" charset="0"/>
              </a:rPr>
              <a:t>If shape of object is rounded and depression at top having </a:t>
            </a:r>
            <a:r>
              <a:rPr lang="en-IN" sz="2600" dirty="0" err="1">
                <a:latin typeface="Arial" panose="020B0604020202020204" pitchFamily="34" charset="0"/>
                <a:cs typeface="Arial" panose="020B0604020202020204" pitchFamily="34" charset="0"/>
              </a:rPr>
              <a:t>color</a:t>
            </a:r>
            <a:r>
              <a:rPr lang="en-IN" sz="2600" dirty="0">
                <a:latin typeface="Arial" panose="020B0604020202020204" pitchFamily="34" charset="0"/>
                <a:cs typeface="Arial" panose="020B0604020202020204" pitchFamily="34" charset="0"/>
              </a:rPr>
              <a:t> Red then it will be labelled as –Apple.</a:t>
            </a:r>
          </a:p>
          <a:p>
            <a:pPr fontAlgn="base"/>
            <a:r>
              <a:rPr lang="en-IN" sz="2600" dirty="0">
                <a:latin typeface="Arial" panose="020B0604020202020204" pitchFamily="34" charset="0"/>
                <a:cs typeface="Arial" panose="020B0604020202020204" pitchFamily="34" charset="0"/>
              </a:rPr>
              <a:t>If shape of object is long curving cylinder having </a:t>
            </a:r>
            <a:r>
              <a:rPr lang="en-IN" sz="2600" dirty="0" err="1">
                <a:latin typeface="Arial" panose="020B0604020202020204" pitchFamily="34" charset="0"/>
                <a:cs typeface="Arial" panose="020B0604020202020204" pitchFamily="34" charset="0"/>
              </a:rPr>
              <a:t>color</a:t>
            </a:r>
            <a:r>
              <a:rPr lang="en-IN" sz="2600" dirty="0">
                <a:latin typeface="Arial" panose="020B0604020202020204" pitchFamily="34" charset="0"/>
                <a:cs typeface="Arial" panose="020B0604020202020204" pitchFamily="34" charset="0"/>
              </a:rPr>
              <a:t> Green-Yellow then it will be labelled as –Banana.</a:t>
            </a:r>
          </a:p>
          <a:p>
            <a:pPr fontAlgn="base"/>
            <a:r>
              <a:rPr lang="en-IN" sz="2600" dirty="0">
                <a:latin typeface="Arial" panose="020B0604020202020204" pitchFamily="34" charset="0"/>
                <a:cs typeface="Arial" panose="020B0604020202020204" pitchFamily="34" charset="0"/>
              </a:rPr>
              <a:t>Now suppose after training the data, you have given a new separate fruit say Banana from basket and asked to identify it.</a:t>
            </a:r>
          </a:p>
          <a:p>
            <a:pPr fontAlgn="base"/>
            <a:r>
              <a:rPr lang="en-IN" sz="2600" dirty="0">
                <a:latin typeface="Arial" panose="020B0604020202020204" pitchFamily="34" charset="0"/>
                <a:cs typeface="Arial" panose="020B0604020202020204" pitchFamily="34" charset="0"/>
              </a:rPr>
              <a:t>Supervised learning classified into two categories of algorithms:</a:t>
            </a:r>
          </a:p>
          <a:p>
            <a:pPr fontAlgn="base"/>
            <a:r>
              <a:rPr lang="en-IN" sz="2600" b="1" dirty="0">
                <a:latin typeface="Arial" panose="020B0604020202020204" pitchFamily="34" charset="0"/>
                <a:cs typeface="Arial" panose="020B0604020202020204" pitchFamily="34" charset="0"/>
              </a:rPr>
              <a:t>Classification</a:t>
            </a:r>
            <a:r>
              <a:rPr lang="en-IN" sz="2600" dirty="0">
                <a:latin typeface="Arial" panose="020B0604020202020204" pitchFamily="34" charset="0"/>
                <a:cs typeface="Arial" panose="020B0604020202020204" pitchFamily="34" charset="0"/>
              </a:rPr>
              <a:t>: A classification problem is when the output variable is a category, such as “Red” or “blue” or “disease” and “no disease”.</a:t>
            </a:r>
          </a:p>
          <a:p>
            <a:pPr fontAlgn="base"/>
            <a:r>
              <a:rPr lang="en-IN" sz="2600" b="1" dirty="0">
                <a:latin typeface="Arial" panose="020B0604020202020204" pitchFamily="34" charset="0"/>
                <a:cs typeface="Arial" panose="020B0604020202020204" pitchFamily="34" charset="0"/>
              </a:rPr>
              <a:t>Regression</a:t>
            </a:r>
            <a:r>
              <a:rPr lang="en-IN" sz="2600" dirty="0">
                <a:latin typeface="Arial" panose="020B0604020202020204" pitchFamily="34" charset="0"/>
                <a:cs typeface="Arial" panose="020B0604020202020204" pitchFamily="34" charset="0"/>
              </a:rPr>
              <a:t>: A regression problem is when the output variable is a real value, such as “dollars” or “weight”.</a:t>
            </a:r>
          </a:p>
          <a:p>
            <a:pPr fontAlgn="base"/>
            <a:endParaRPr lang="en-IN" sz="2100" dirty="0"/>
          </a:p>
          <a:p>
            <a:endParaRPr lang="en-IN" sz="2000" dirty="0"/>
          </a:p>
        </p:txBody>
      </p:sp>
    </p:spTree>
    <p:extLst>
      <p:ext uri="{BB962C8B-B14F-4D97-AF65-F5344CB8AC3E}">
        <p14:creationId xmlns:p14="http://schemas.microsoft.com/office/powerpoint/2010/main" val="2601695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7" name="Content Placeholder 6">
            <a:extLst>
              <a:ext uri="{FF2B5EF4-FFF2-40B4-BE49-F238E27FC236}">
                <a16:creationId xmlns:a16="http://schemas.microsoft.com/office/drawing/2014/main" id="{B6932250-8BA2-4CA1-BD19-6FBB2E6E9097}"/>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0CBEA765-702D-4EBC-A133-E007C463A6D9}"/>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2787946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7" name="Content Placeholder 6">
            <a:extLst>
              <a:ext uri="{FF2B5EF4-FFF2-40B4-BE49-F238E27FC236}">
                <a16:creationId xmlns:a16="http://schemas.microsoft.com/office/drawing/2014/main" id="{B6932250-8BA2-4CA1-BD19-6FBB2E6E909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EF7D111-3B5A-402B-9F53-2744E927C33C}"/>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4126800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3" name="Content Placeholder 2">
            <a:extLst>
              <a:ext uri="{FF2B5EF4-FFF2-40B4-BE49-F238E27FC236}">
                <a16:creationId xmlns:a16="http://schemas.microsoft.com/office/drawing/2014/main" id="{3FC42952-320B-4084-81C4-75E3693E4EA5}"/>
              </a:ext>
            </a:extLst>
          </p:cNvPr>
          <p:cNvPicPr>
            <a:picLocks noGrp="1" noChangeAspect="1"/>
          </p:cNvPicPr>
          <p:nvPr>
            <p:ph idx="1"/>
          </p:nvPr>
        </p:nvPicPr>
        <p:blipFill>
          <a:blip r:embed="rId2"/>
          <a:stretch>
            <a:fillRect/>
          </a:stretch>
        </p:blipFill>
        <p:spPr>
          <a:xfrm>
            <a:off x="838200" y="1825625"/>
            <a:ext cx="10515599" cy="4667250"/>
          </a:xfrm>
          <a:prstGeom prst="rect">
            <a:avLst/>
          </a:prstGeom>
        </p:spPr>
      </p:pic>
    </p:spTree>
    <p:extLst>
      <p:ext uri="{BB962C8B-B14F-4D97-AF65-F5344CB8AC3E}">
        <p14:creationId xmlns:p14="http://schemas.microsoft.com/office/powerpoint/2010/main" val="3991177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6" name="Content Placeholder 5">
            <a:extLst>
              <a:ext uri="{FF2B5EF4-FFF2-40B4-BE49-F238E27FC236}">
                <a16:creationId xmlns:a16="http://schemas.microsoft.com/office/drawing/2014/main" id="{55542E89-3EE9-44B6-B4D3-E32FAEDB44E1}"/>
              </a:ext>
            </a:extLst>
          </p:cNvPr>
          <p:cNvPicPr>
            <a:picLocks noGrp="1" noChangeAspect="1"/>
          </p:cNvPicPr>
          <p:nvPr>
            <p:ph idx="1"/>
          </p:nvPr>
        </p:nvPicPr>
        <p:blipFill>
          <a:blip r:embed="rId2"/>
          <a:stretch>
            <a:fillRect/>
          </a:stretch>
        </p:blipFill>
        <p:spPr>
          <a:xfrm>
            <a:off x="970671" y="1825625"/>
            <a:ext cx="10383129" cy="4667250"/>
          </a:xfrm>
          <a:prstGeom prst="rect">
            <a:avLst/>
          </a:prstGeom>
        </p:spPr>
      </p:pic>
    </p:spTree>
    <p:extLst>
      <p:ext uri="{BB962C8B-B14F-4D97-AF65-F5344CB8AC3E}">
        <p14:creationId xmlns:p14="http://schemas.microsoft.com/office/powerpoint/2010/main" val="1198126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4" name="Content Placeholder 3">
            <a:extLst>
              <a:ext uri="{FF2B5EF4-FFF2-40B4-BE49-F238E27FC236}">
                <a16:creationId xmlns:a16="http://schemas.microsoft.com/office/drawing/2014/main" id="{262A710C-BE59-4FD5-9DDF-F421E48E6C5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7FA34A-5ACF-409B-82FC-C70C56D8A0E9}"/>
              </a:ext>
            </a:extLst>
          </p:cNvPr>
          <p:cNvPicPr>
            <a:picLocks noChangeAspect="1"/>
          </p:cNvPicPr>
          <p:nvPr/>
        </p:nvPicPr>
        <p:blipFill>
          <a:blip r:embed="rId2"/>
          <a:stretch>
            <a:fillRect/>
          </a:stretch>
        </p:blipFill>
        <p:spPr>
          <a:xfrm>
            <a:off x="838200" y="1825625"/>
            <a:ext cx="10515600" cy="5030701"/>
          </a:xfrm>
          <a:prstGeom prst="rect">
            <a:avLst/>
          </a:prstGeom>
        </p:spPr>
      </p:pic>
    </p:spTree>
    <p:extLst>
      <p:ext uri="{BB962C8B-B14F-4D97-AF65-F5344CB8AC3E}">
        <p14:creationId xmlns:p14="http://schemas.microsoft.com/office/powerpoint/2010/main" val="405412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a:bodyPr>
          <a:lstStyle/>
          <a:p>
            <a:r>
              <a:rPr lang="en-IN" dirty="0"/>
              <a:t>Introduction to Machine Learning</a:t>
            </a:r>
          </a:p>
          <a:p>
            <a:r>
              <a:rPr lang="en-IN" dirty="0"/>
              <a:t>AI vs ML Vs DL</a:t>
            </a:r>
          </a:p>
          <a:p>
            <a:r>
              <a:rPr lang="en-IN" dirty="0"/>
              <a:t>Machine learning examples</a:t>
            </a:r>
          </a:p>
          <a:p>
            <a:r>
              <a:rPr lang="en-IN" dirty="0"/>
              <a:t>Types of Machine Learning</a:t>
            </a:r>
          </a:p>
          <a:p>
            <a:r>
              <a:rPr lang="en-IN" dirty="0"/>
              <a:t>Machine Learning Algorithms</a:t>
            </a:r>
          </a:p>
          <a:p>
            <a:endParaRPr lang="en-IN" dirty="0"/>
          </a:p>
          <a:p>
            <a:endParaRPr lang="en-IN" dirty="0"/>
          </a:p>
        </p:txBody>
      </p:sp>
    </p:spTree>
    <p:extLst>
      <p:ext uri="{BB962C8B-B14F-4D97-AF65-F5344CB8AC3E}">
        <p14:creationId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5" name="Content Placeholder 4">
            <a:extLst>
              <a:ext uri="{FF2B5EF4-FFF2-40B4-BE49-F238E27FC236}">
                <a16:creationId xmlns:a16="http://schemas.microsoft.com/office/drawing/2014/main" id="{07557E3E-352A-4D14-8525-5B47D02C710E}"/>
              </a:ext>
            </a:extLst>
          </p:cNvPr>
          <p:cNvPicPr>
            <a:picLocks noGrp="1" noChangeAspect="1"/>
          </p:cNvPicPr>
          <p:nvPr>
            <p:ph idx="1"/>
          </p:nvPr>
        </p:nvPicPr>
        <p:blipFill>
          <a:blip r:embed="rId2"/>
          <a:stretch>
            <a:fillRect/>
          </a:stretch>
        </p:blipFill>
        <p:spPr>
          <a:xfrm>
            <a:off x="984738" y="1547446"/>
            <a:ext cx="10369061" cy="4945429"/>
          </a:xfrm>
          <a:prstGeom prst="rect">
            <a:avLst/>
          </a:prstGeom>
        </p:spPr>
      </p:pic>
    </p:spTree>
    <p:extLst>
      <p:ext uri="{BB962C8B-B14F-4D97-AF65-F5344CB8AC3E}">
        <p14:creationId xmlns:p14="http://schemas.microsoft.com/office/powerpoint/2010/main" val="199209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7" name="Content Placeholder 6">
            <a:extLst>
              <a:ext uri="{FF2B5EF4-FFF2-40B4-BE49-F238E27FC236}">
                <a16:creationId xmlns:a16="http://schemas.microsoft.com/office/drawing/2014/main" id="{B6932250-8BA2-4CA1-BD19-6FBB2E6E9097}"/>
              </a:ext>
            </a:extLst>
          </p:cNvPr>
          <p:cNvSpPr>
            <a:spLocks noGrp="1"/>
          </p:cNvSpPr>
          <p:nvPr>
            <p:ph idx="1"/>
          </p:nvPr>
        </p:nvSpPr>
        <p:spPr/>
        <p:txBody>
          <a:bodyPr>
            <a:normAutofit fontScale="62500" lnSpcReduction="20000"/>
          </a:bodyPr>
          <a:lstStyle/>
          <a:p>
            <a:r>
              <a:rPr lang="en-IN" sz="2600" b="1" dirty="0">
                <a:latin typeface="Arial" panose="020B0604020202020204" pitchFamily="34" charset="0"/>
                <a:cs typeface="Arial" panose="020B0604020202020204" pitchFamily="34" charset="0"/>
              </a:rPr>
              <a:t>Unsupervised learning</a:t>
            </a:r>
          </a:p>
          <a:p>
            <a:pPr fontAlgn="base"/>
            <a:r>
              <a:rPr lang="en-IN" sz="2600" dirty="0">
                <a:latin typeface="Arial" panose="020B0604020202020204" pitchFamily="34" charset="0"/>
                <a:cs typeface="Arial" panose="020B0604020202020204" pitchFamily="34" charset="0"/>
              </a:rPr>
              <a:t>Unsupervised learning is the training of machine using information that is neither classified nor labelled and allowing the algorithm to act on that information without guidance. Here the task of machine is to group unsorted information according to similarities, patterns and differences without any prior training of data.</a:t>
            </a:r>
          </a:p>
          <a:p>
            <a:pPr fontAlgn="base"/>
            <a:r>
              <a:rPr lang="en-IN" sz="2600" dirty="0">
                <a:latin typeface="Arial" panose="020B0604020202020204" pitchFamily="34" charset="0"/>
                <a:cs typeface="Arial" panose="020B0604020202020204" pitchFamily="34" charset="0"/>
              </a:rPr>
              <a:t>Unlike supervised learning, no teacher is provided that means no training will be given to the machine. Therefore machine is restricted to find the hidden structure in </a:t>
            </a:r>
            <a:r>
              <a:rPr lang="en-IN" sz="2600" dirty="0" err="1">
                <a:latin typeface="Arial" panose="020B0604020202020204" pitchFamily="34" charset="0"/>
                <a:cs typeface="Arial" panose="020B0604020202020204" pitchFamily="34" charset="0"/>
              </a:rPr>
              <a:t>unlabeled</a:t>
            </a:r>
            <a:r>
              <a:rPr lang="en-IN" sz="2600" dirty="0">
                <a:latin typeface="Arial" panose="020B0604020202020204" pitchFamily="34" charset="0"/>
                <a:cs typeface="Arial" panose="020B0604020202020204" pitchFamily="34" charset="0"/>
              </a:rPr>
              <a:t> data by our-self.</a:t>
            </a:r>
            <a:br>
              <a:rPr lang="en-IN" sz="2600" dirty="0">
                <a:latin typeface="Arial" panose="020B0604020202020204" pitchFamily="34" charset="0"/>
                <a:cs typeface="Arial" panose="020B0604020202020204" pitchFamily="34" charset="0"/>
              </a:rPr>
            </a:br>
            <a:r>
              <a:rPr lang="en-IN" sz="2600" b="1" dirty="0">
                <a:latin typeface="Arial" panose="020B0604020202020204" pitchFamily="34" charset="0"/>
                <a:cs typeface="Arial" panose="020B0604020202020204" pitchFamily="34" charset="0"/>
              </a:rPr>
              <a:t>For instance</a:t>
            </a:r>
            <a:r>
              <a:rPr lang="en-IN" sz="2600" dirty="0">
                <a:latin typeface="Arial" panose="020B0604020202020204" pitchFamily="34" charset="0"/>
                <a:cs typeface="Arial" panose="020B0604020202020204" pitchFamily="34" charset="0"/>
              </a:rPr>
              <a:t>, suppose it is given an image having both dogs and cats which have not seen ever.</a:t>
            </a:r>
          </a:p>
          <a:p>
            <a:pPr fontAlgn="base"/>
            <a:r>
              <a:rPr lang="en-IN" sz="2600" dirty="0">
                <a:latin typeface="Arial" panose="020B0604020202020204" pitchFamily="34" charset="0"/>
                <a:cs typeface="Arial" panose="020B0604020202020204" pitchFamily="34" charset="0"/>
              </a:rPr>
              <a:t>Thus machine has no any idea about the features of dogs and cat so we can’t categorize it in dogs and cats. But it can categorize them according to their similarities, patterns and differences i.e., we can easily categorize the above picture into two parts. First </a:t>
            </a:r>
            <a:r>
              <a:rPr lang="en-IN" sz="2600" dirty="0" err="1">
                <a:latin typeface="Arial" panose="020B0604020202020204" pitchFamily="34" charset="0"/>
                <a:cs typeface="Arial" panose="020B0604020202020204" pitchFamily="34" charset="0"/>
              </a:rPr>
              <a:t>first</a:t>
            </a:r>
            <a:r>
              <a:rPr lang="en-IN" sz="2600" dirty="0">
                <a:latin typeface="Arial" panose="020B0604020202020204" pitchFamily="34" charset="0"/>
                <a:cs typeface="Arial" panose="020B0604020202020204" pitchFamily="34" charset="0"/>
              </a:rPr>
              <a:t> may contain all pics having </a:t>
            </a:r>
            <a:r>
              <a:rPr lang="en-IN" sz="2600" b="1" dirty="0">
                <a:latin typeface="Arial" panose="020B0604020202020204" pitchFamily="34" charset="0"/>
                <a:cs typeface="Arial" panose="020B0604020202020204" pitchFamily="34" charset="0"/>
              </a:rPr>
              <a:t>dogs</a:t>
            </a:r>
            <a:r>
              <a:rPr lang="en-IN" sz="2600" dirty="0">
                <a:latin typeface="Arial" panose="020B0604020202020204" pitchFamily="34" charset="0"/>
                <a:cs typeface="Arial" panose="020B0604020202020204" pitchFamily="34" charset="0"/>
              </a:rPr>
              <a:t> in it and second part may contain all pics having </a:t>
            </a:r>
            <a:r>
              <a:rPr lang="en-IN" sz="2600" b="1" dirty="0">
                <a:latin typeface="Arial" panose="020B0604020202020204" pitchFamily="34" charset="0"/>
                <a:cs typeface="Arial" panose="020B0604020202020204" pitchFamily="34" charset="0"/>
              </a:rPr>
              <a:t>cats</a:t>
            </a:r>
            <a:r>
              <a:rPr lang="en-IN" sz="2600" dirty="0">
                <a:latin typeface="Arial" panose="020B0604020202020204" pitchFamily="34" charset="0"/>
                <a:cs typeface="Arial" panose="020B0604020202020204" pitchFamily="34" charset="0"/>
              </a:rPr>
              <a:t> in it. Here you didn’t learn anything before, means no training data or examples.</a:t>
            </a:r>
          </a:p>
          <a:p>
            <a:pPr fontAlgn="base"/>
            <a:r>
              <a:rPr lang="en-IN" dirty="0"/>
              <a:t>Unsupervised learning classified into two categories of algorithms:</a:t>
            </a:r>
          </a:p>
          <a:p>
            <a:pPr fontAlgn="base"/>
            <a:r>
              <a:rPr lang="en-IN" b="1" dirty="0"/>
              <a:t>Clustering</a:t>
            </a:r>
            <a:r>
              <a:rPr lang="en-IN" dirty="0"/>
              <a:t>: A clustering problem is where you want to discover the inherent groupings in the data, such as grouping customers by purchasing </a:t>
            </a:r>
            <a:r>
              <a:rPr lang="en-IN" dirty="0" err="1"/>
              <a:t>behavior</a:t>
            </a:r>
            <a:r>
              <a:rPr lang="en-IN" dirty="0"/>
              <a:t>.</a:t>
            </a:r>
          </a:p>
          <a:p>
            <a:pPr fontAlgn="base"/>
            <a:r>
              <a:rPr lang="en-IN" b="1" dirty="0"/>
              <a:t>Association</a:t>
            </a:r>
            <a:r>
              <a:rPr lang="en-IN" dirty="0"/>
              <a:t>: An association rule learning problem is where you want to discover rules that describe large portions of your data, such as people that buy X also tend to buy Y.</a:t>
            </a:r>
          </a:p>
          <a:p>
            <a:endParaRPr lang="en-IN" sz="2000" dirty="0"/>
          </a:p>
        </p:txBody>
      </p:sp>
    </p:spTree>
    <p:extLst>
      <p:ext uri="{BB962C8B-B14F-4D97-AF65-F5344CB8AC3E}">
        <p14:creationId xmlns:p14="http://schemas.microsoft.com/office/powerpoint/2010/main" val="25536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4" name="Content Placeholder 3">
            <a:extLst>
              <a:ext uri="{FF2B5EF4-FFF2-40B4-BE49-F238E27FC236}">
                <a16:creationId xmlns:a16="http://schemas.microsoft.com/office/drawing/2014/main" id="{BEEAF604-242C-40D6-A7C9-DB67C3B69F93}"/>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5A068AF8-D607-49B8-8484-2BC89E798FC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2290198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4" name="Content Placeholder 3">
            <a:extLst>
              <a:ext uri="{FF2B5EF4-FFF2-40B4-BE49-F238E27FC236}">
                <a16:creationId xmlns:a16="http://schemas.microsoft.com/office/drawing/2014/main" id="{BEEAF604-242C-40D6-A7C9-DB67C3B69F93}"/>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19A094D9-7CA7-4328-B91D-51D530E30267}"/>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4079108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5" name="Content Placeholder 4">
            <a:extLst>
              <a:ext uri="{FF2B5EF4-FFF2-40B4-BE49-F238E27FC236}">
                <a16:creationId xmlns:a16="http://schemas.microsoft.com/office/drawing/2014/main" id="{91A98316-EBE1-470D-8584-7CCA961211C2}"/>
              </a:ext>
            </a:extLst>
          </p:cNvPr>
          <p:cNvPicPr>
            <a:picLocks noGrp="1" noChangeAspect="1"/>
          </p:cNvPicPr>
          <p:nvPr>
            <p:ph idx="1"/>
          </p:nvPr>
        </p:nvPicPr>
        <p:blipFill>
          <a:blip r:embed="rId2"/>
          <a:stretch>
            <a:fillRect/>
          </a:stretch>
        </p:blipFill>
        <p:spPr>
          <a:xfrm>
            <a:off x="838201" y="1825625"/>
            <a:ext cx="10626968" cy="4667250"/>
          </a:xfrm>
          <a:prstGeom prst="rect">
            <a:avLst/>
          </a:prstGeom>
        </p:spPr>
      </p:pic>
    </p:spTree>
    <p:extLst>
      <p:ext uri="{BB962C8B-B14F-4D97-AF65-F5344CB8AC3E}">
        <p14:creationId xmlns:p14="http://schemas.microsoft.com/office/powerpoint/2010/main" val="3003855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4" name="Content Placeholder 3">
            <a:extLst>
              <a:ext uri="{FF2B5EF4-FFF2-40B4-BE49-F238E27FC236}">
                <a16:creationId xmlns:a16="http://schemas.microsoft.com/office/drawing/2014/main" id="{48FFE146-BB0C-47E4-8D43-F53A5E00A2E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A2CBC11B-0969-423E-A471-8C493ED69869}"/>
              </a:ext>
            </a:extLst>
          </p:cNvPr>
          <p:cNvPicPr>
            <a:picLocks noChangeAspect="1"/>
          </p:cNvPicPr>
          <p:nvPr/>
        </p:nvPicPr>
        <p:blipFill>
          <a:blip r:embed="rId2"/>
          <a:stretch>
            <a:fillRect/>
          </a:stretch>
        </p:blipFill>
        <p:spPr>
          <a:xfrm>
            <a:off x="838200" y="1825625"/>
            <a:ext cx="10641037" cy="5030701"/>
          </a:xfrm>
          <a:prstGeom prst="rect">
            <a:avLst/>
          </a:prstGeom>
        </p:spPr>
      </p:pic>
    </p:spTree>
    <p:extLst>
      <p:ext uri="{BB962C8B-B14F-4D97-AF65-F5344CB8AC3E}">
        <p14:creationId xmlns:p14="http://schemas.microsoft.com/office/powerpoint/2010/main" val="3388378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3" name="Content Placeholder 2">
            <a:extLst>
              <a:ext uri="{FF2B5EF4-FFF2-40B4-BE49-F238E27FC236}">
                <a16:creationId xmlns:a16="http://schemas.microsoft.com/office/drawing/2014/main" id="{4473222B-9BF0-458A-9409-E09349C6E350}"/>
              </a:ext>
            </a:extLst>
          </p:cNvPr>
          <p:cNvPicPr>
            <a:picLocks noGrp="1" noChangeAspect="1"/>
          </p:cNvPicPr>
          <p:nvPr>
            <p:ph idx="1"/>
          </p:nvPr>
        </p:nvPicPr>
        <p:blipFill>
          <a:blip r:embed="rId2"/>
          <a:stretch>
            <a:fillRect/>
          </a:stretch>
        </p:blipFill>
        <p:spPr>
          <a:xfrm>
            <a:off x="942535" y="1825625"/>
            <a:ext cx="10515600" cy="4667250"/>
          </a:xfrm>
          <a:prstGeom prst="rect">
            <a:avLst/>
          </a:prstGeom>
        </p:spPr>
      </p:pic>
    </p:spTree>
    <p:extLst>
      <p:ext uri="{BB962C8B-B14F-4D97-AF65-F5344CB8AC3E}">
        <p14:creationId xmlns:p14="http://schemas.microsoft.com/office/powerpoint/2010/main" val="1696187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5" name="Content Placeholder 4">
            <a:extLst>
              <a:ext uri="{FF2B5EF4-FFF2-40B4-BE49-F238E27FC236}">
                <a16:creationId xmlns:a16="http://schemas.microsoft.com/office/drawing/2014/main" id="{CF546DA1-7921-4D09-A3DF-2040731AF84A}"/>
              </a:ext>
            </a:extLst>
          </p:cNvPr>
          <p:cNvSpPr>
            <a:spLocks noGrp="1"/>
          </p:cNvSpPr>
          <p:nvPr>
            <p:ph idx="1"/>
          </p:nvPr>
        </p:nvSpPr>
        <p:spPr/>
        <p:txBody>
          <a:bodyPr>
            <a:normAutofit fontScale="77500" lnSpcReduction="20000"/>
          </a:bodyPr>
          <a:lstStyle/>
          <a:p>
            <a:r>
              <a:rPr lang="en-IN" dirty="0"/>
              <a:t>Reinforcement learning is an important type of Machine Learning where an agent learn how to behave in a environment by</a:t>
            </a:r>
            <a:r>
              <a:rPr lang="en-IN" b="1" dirty="0"/>
              <a:t> </a:t>
            </a:r>
            <a:r>
              <a:rPr lang="en-IN" dirty="0"/>
              <a:t>performing actions and seeing the results.</a:t>
            </a:r>
          </a:p>
          <a:p>
            <a:r>
              <a:rPr lang="en-IN" dirty="0"/>
              <a:t>The idea behind Reinforcement Learning is that an agent will learn from the environment by interacting with it and receiving rewards for performing actions.</a:t>
            </a:r>
          </a:p>
          <a:p>
            <a:r>
              <a:rPr lang="en-IN" dirty="0"/>
              <a:t>Learning from interaction with the environment comes from our natural experiences. Imagine you’re a child in a living room. You see a fireplace, and you approach it.</a:t>
            </a:r>
          </a:p>
          <a:p>
            <a:r>
              <a:rPr lang="en-IN" dirty="0"/>
              <a:t>It’s warm, it’s positive, you feel good </a:t>
            </a:r>
            <a:r>
              <a:rPr lang="en-IN" i="1" dirty="0"/>
              <a:t>(Positive Reward +1).</a:t>
            </a:r>
            <a:r>
              <a:rPr lang="en-IN" dirty="0"/>
              <a:t> You understand that fire is a positive thing.</a:t>
            </a:r>
          </a:p>
          <a:p>
            <a:r>
              <a:rPr lang="en-IN" dirty="0"/>
              <a:t>But then you try to touch the fire. Ouch! It burns your hand </a:t>
            </a:r>
            <a:r>
              <a:rPr lang="en-IN" i="1" dirty="0"/>
              <a:t>(Negative reward -1)</a:t>
            </a:r>
            <a:r>
              <a:rPr lang="en-IN" dirty="0"/>
              <a:t>. You’ve just understood that fire is positive when you are a sufficient distance away, because it produces warmth. But get too close to it and you will be burned.</a:t>
            </a:r>
          </a:p>
          <a:p>
            <a:r>
              <a:rPr lang="en-IN" dirty="0"/>
              <a:t>That’s how humans learn, through interaction. Reinforcement Learning is just a computational approach of learning from action.</a:t>
            </a:r>
          </a:p>
          <a:p>
            <a:endParaRPr lang="en-IN" dirty="0"/>
          </a:p>
        </p:txBody>
      </p:sp>
    </p:spTree>
    <p:extLst>
      <p:ext uri="{BB962C8B-B14F-4D97-AF65-F5344CB8AC3E}">
        <p14:creationId xmlns:p14="http://schemas.microsoft.com/office/powerpoint/2010/main" val="1039293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5" name="Content Placeholder 4">
            <a:extLst>
              <a:ext uri="{FF2B5EF4-FFF2-40B4-BE49-F238E27FC236}">
                <a16:creationId xmlns:a16="http://schemas.microsoft.com/office/drawing/2014/main" id="{5A0C0E1C-C92C-4424-A316-38A7A8CB6627}"/>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0DF71EBC-5EFE-4507-9639-F0099AC4C1F6}"/>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954688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3" name="Content Placeholder 2">
            <a:extLst>
              <a:ext uri="{FF2B5EF4-FFF2-40B4-BE49-F238E27FC236}">
                <a16:creationId xmlns:a16="http://schemas.microsoft.com/office/drawing/2014/main" id="{E7D96318-AB15-4BE7-89EB-334FB99E38F8}"/>
              </a:ext>
            </a:extLst>
          </p:cNvPr>
          <p:cNvPicPr>
            <a:picLocks noGrp="1" noChangeAspect="1"/>
          </p:cNvPicPr>
          <p:nvPr>
            <p:ph idx="1"/>
          </p:nvPr>
        </p:nvPicPr>
        <p:blipFill>
          <a:blip r:embed="rId2"/>
          <a:stretch>
            <a:fillRect/>
          </a:stretch>
        </p:blipFill>
        <p:spPr>
          <a:xfrm>
            <a:off x="1153551" y="1825625"/>
            <a:ext cx="9805181" cy="4667250"/>
          </a:xfrm>
          <a:prstGeom prst="rect">
            <a:avLst/>
          </a:prstGeom>
        </p:spPr>
      </p:pic>
    </p:spTree>
    <p:extLst>
      <p:ext uri="{BB962C8B-B14F-4D97-AF65-F5344CB8AC3E}">
        <p14:creationId xmlns:p14="http://schemas.microsoft.com/office/powerpoint/2010/main" val="1417333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Introduction</a:t>
            </a:r>
          </a:p>
        </p:txBody>
      </p:sp>
      <p:pic>
        <p:nvPicPr>
          <p:cNvPr id="15" name="Content Placeholder 14">
            <a:extLst>
              <a:ext uri="{FF2B5EF4-FFF2-40B4-BE49-F238E27FC236}">
                <a16:creationId xmlns:a16="http://schemas.microsoft.com/office/drawing/2014/main" id="{8EBFFB93-D14E-4B5A-9BAF-99A516D89F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6425" y="1825625"/>
            <a:ext cx="7877907" cy="4667250"/>
          </a:xfrm>
        </p:spPr>
      </p:pic>
    </p:spTree>
    <p:extLst>
      <p:ext uri="{BB962C8B-B14F-4D97-AF65-F5344CB8AC3E}">
        <p14:creationId xmlns:p14="http://schemas.microsoft.com/office/powerpoint/2010/main" val="4205164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6" name="Content Placeholder 5">
            <a:extLst>
              <a:ext uri="{FF2B5EF4-FFF2-40B4-BE49-F238E27FC236}">
                <a16:creationId xmlns:a16="http://schemas.microsoft.com/office/drawing/2014/main" id="{3CAFC3C1-91A0-4B21-8EA0-DE5811BAC852}"/>
              </a:ext>
            </a:extLst>
          </p:cNvPr>
          <p:cNvPicPr>
            <a:picLocks noGrp="1" noChangeAspect="1"/>
          </p:cNvPicPr>
          <p:nvPr>
            <p:ph idx="1"/>
          </p:nvPr>
        </p:nvPicPr>
        <p:blipFill>
          <a:blip r:embed="rId2"/>
          <a:stretch>
            <a:fillRect/>
          </a:stretch>
        </p:blipFill>
        <p:spPr>
          <a:xfrm>
            <a:off x="1069145" y="1825625"/>
            <a:ext cx="9509760" cy="4351338"/>
          </a:xfrm>
          <a:prstGeom prst="rect">
            <a:avLst/>
          </a:prstGeom>
        </p:spPr>
      </p:pic>
    </p:spTree>
    <p:extLst>
      <p:ext uri="{BB962C8B-B14F-4D97-AF65-F5344CB8AC3E}">
        <p14:creationId xmlns:p14="http://schemas.microsoft.com/office/powerpoint/2010/main" val="2263814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sp>
        <p:nvSpPr>
          <p:cNvPr id="4" name="Content Placeholder 3">
            <a:extLst>
              <a:ext uri="{FF2B5EF4-FFF2-40B4-BE49-F238E27FC236}">
                <a16:creationId xmlns:a16="http://schemas.microsoft.com/office/drawing/2014/main" id="{F37A196B-B536-408F-A7BD-16F478A7EBB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3682B8-716E-4343-8345-584E288919B9}"/>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3899296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Usage of machine  learning</a:t>
            </a:r>
          </a:p>
        </p:txBody>
      </p:sp>
      <p:sp>
        <p:nvSpPr>
          <p:cNvPr id="4" name="Content Placeholder 3">
            <a:extLst>
              <a:ext uri="{FF2B5EF4-FFF2-40B4-BE49-F238E27FC236}">
                <a16:creationId xmlns:a16="http://schemas.microsoft.com/office/drawing/2014/main" id="{F37A196B-B536-408F-A7BD-16F478A7EBB9}"/>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67A385BE-7B37-4845-A9CD-649F47CC550B}"/>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4101822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Usage of machine  learning</a:t>
            </a:r>
          </a:p>
        </p:txBody>
      </p:sp>
      <p:sp>
        <p:nvSpPr>
          <p:cNvPr id="4" name="Content Placeholder 3">
            <a:extLst>
              <a:ext uri="{FF2B5EF4-FFF2-40B4-BE49-F238E27FC236}">
                <a16:creationId xmlns:a16="http://schemas.microsoft.com/office/drawing/2014/main" id="{F37A196B-B536-408F-A7BD-16F478A7EBB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96C591-849C-44EB-B000-2C9420227339}"/>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3520031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Algorithm</a:t>
            </a:r>
          </a:p>
        </p:txBody>
      </p:sp>
      <p:sp>
        <p:nvSpPr>
          <p:cNvPr id="4" name="Content Placeholder 3">
            <a:extLst>
              <a:ext uri="{FF2B5EF4-FFF2-40B4-BE49-F238E27FC236}">
                <a16:creationId xmlns:a16="http://schemas.microsoft.com/office/drawing/2014/main" id="{F37A196B-B536-408F-A7BD-16F478A7EBB9}"/>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1ADA4718-17D4-475B-8D56-9E0E8A7EE177}"/>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40316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Algorithm</a:t>
            </a:r>
          </a:p>
        </p:txBody>
      </p:sp>
      <p:pic>
        <p:nvPicPr>
          <p:cNvPr id="5" name="Content Placeholder 4">
            <a:extLst>
              <a:ext uri="{FF2B5EF4-FFF2-40B4-BE49-F238E27FC236}">
                <a16:creationId xmlns:a16="http://schemas.microsoft.com/office/drawing/2014/main" id="{2483AA7A-74AC-49B9-9076-A457EF7AB645}"/>
              </a:ext>
            </a:extLst>
          </p:cNvPr>
          <p:cNvPicPr>
            <a:picLocks noGrp="1" noChangeAspect="1"/>
          </p:cNvPicPr>
          <p:nvPr>
            <p:ph idx="1"/>
          </p:nvPr>
        </p:nvPicPr>
        <p:blipFill>
          <a:blip r:embed="rId2"/>
          <a:stretch>
            <a:fillRect/>
          </a:stretch>
        </p:blipFill>
        <p:spPr>
          <a:xfrm>
            <a:off x="1041010" y="1825625"/>
            <a:ext cx="10312790" cy="4351338"/>
          </a:xfrm>
          <a:prstGeom prst="rect">
            <a:avLst/>
          </a:prstGeom>
        </p:spPr>
      </p:pic>
    </p:spTree>
    <p:extLst>
      <p:ext uri="{BB962C8B-B14F-4D97-AF65-F5344CB8AC3E}">
        <p14:creationId xmlns:p14="http://schemas.microsoft.com/office/powerpoint/2010/main" val="398259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Algorithm</a:t>
            </a:r>
          </a:p>
        </p:txBody>
      </p:sp>
      <p:sp>
        <p:nvSpPr>
          <p:cNvPr id="4" name="Content Placeholder 3">
            <a:extLst>
              <a:ext uri="{FF2B5EF4-FFF2-40B4-BE49-F238E27FC236}">
                <a16:creationId xmlns:a16="http://schemas.microsoft.com/office/drawing/2014/main" id="{D73F1CBD-1C9F-417C-8D59-7DB1E2128301}"/>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B963A687-A314-4052-A217-B3C5282061AC}"/>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858179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Algorithm</a:t>
            </a:r>
          </a:p>
        </p:txBody>
      </p:sp>
      <p:pic>
        <p:nvPicPr>
          <p:cNvPr id="3" name="Content Placeholder 2">
            <a:extLst>
              <a:ext uri="{FF2B5EF4-FFF2-40B4-BE49-F238E27FC236}">
                <a16:creationId xmlns:a16="http://schemas.microsoft.com/office/drawing/2014/main" id="{C0631574-3D98-4CA0-BC49-6CCF0C9A89D8}"/>
              </a:ext>
            </a:extLst>
          </p:cNvPr>
          <p:cNvPicPr>
            <a:picLocks noGrp="1" noChangeAspect="1"/>
          </p:cNvPicPr>
          <p:nvPr>
            <p:ph idx="1"/>
          </p:nvPr>
        </p:nvPicPr>
        <p:blipFill>
          <a:blip r:embed="rId2"/>
          <a:stretch>
            <a:fillRect/>
          </a:stretch>
        </p:blipFill>
        <p:spPr>
          <a:xfrm>
            <a:off x="1026943" y="1825625"/>
            <a:ext cx="9706706" cy="4351338"/>
          </a:xfrm>
          <a:prstGeom prst="rect">
            <a:avLst/>
          </a:prstGeom>
        </p:spPr>
      </p:pic>
    </p:spTree>
    <p:extLst>
      <p:ext uri="{BB962C8B-B14F-4D97-AF65-F5344CB8AC3E}">
        <p14:creationId xmlns:p14="http://schemas.microsoft.com/office/powerpoint/2010/main" val="4009215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Predict price of a house</a:t>
            </a:r>
          </a:p>
        </p:txBody>
      </p:sp>
      <p:pic>
        <p:nvPicPr>
          <p:cNvPr id="6" name="Content Placeholder 5">
            <a:extLst>
              <a:ext uri="{FF2B5EF4-FFF2-40B4-BE49-F238E27FC236}">
                <a16:creationId xmlns:a16="http://schemas.microsoft.com/office/drawing/2014/main" id="{2D85EA00-CF6E-46DA-8AEC-7DA8A0787277}"/>
              </a:ext>
            </a:extLst>
          </p:cNvPr>
          <p:cNvPicPr>
            <a:picLocks noGrp="1" noChangeAspect="1"/>
          </p:cNvPicPr>
          <p:nvPr>
            <p:ph idx="1"/>
          </p:nvPr>
        </p:nvPicPr>
        <p:blipFill>
          <a:blip r:embed="rId2"/>
          <a:stretch>
            <a:fillRect/>
          </a:stretch>
        </p:blipFill>
        <p:spPr>
          <a:xfrm>
            <a:off x="956603" y="1825625"/>
            <a:ext cx="10156874" cy="4667250"/>
          </a:xfrm>
          <a:prstGeom prst="rect">
            <a:avLst/>
          </a:prstGeom>
        </p:spPr>
      </p:pic>
    </p:spTree>
    <p:extLst>
      <p:ext uri="{BB962C8B-B14F-4D97-AF65-F5344CB8AC3E}">
        <p14:creationId xmlns:p14="http://schemas.microsoft.com/office/powerpoint/2010/main" val="98503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Predict price of a house</a:t>
            </a:r>
          </a:p>
        </p:txBody>
      </p:sp>
      <p:sp>
        <p:nvSpPr>
          <p:cNvPr id="9" name="Content Placeholder 8">
            <a:extLst>
              <a:ext uri="{FF2B5EF4-FFF2-40B4-BE49-F238E27FC236}">
                <a16:creationId xmlns:a16="http://schemas.microsoft.com/office/drawing/2014/main" id="{BA594549-1F19-4E98-B18F-16D708FE67A8}"/>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653C83C4-758D-4C3F-B93C-BB8C52ECEE6B}"/>
              </a:ext>
            </a:extLst>
          </p:cNvPr>
          <p:cNvPicPr>
            <a:picLocks noChangeAspect="1"/>
          </p:cNvPicPr>
          <p:nvPr/>
        </p:nvPicPr>
        <p:blipFill>
          <a:blip r:embed="rId2"/>
          <a:stretch>
            <a:fillRect/>
          </a:stretch>
        </p:blipFill>
        <p:spPr>
          <a:xfrm>
            <a:off x="731520" y="1575582"/>
            <a:ext cx="10622280" cy="4768947"/>
          </a:xfrm>
          <a:prstGeom prst="rect">
            <a:avLst/>
          </a:prstGeom>
        </p:spPr>
      </p:pic>
    </p:spTree>
    <p:extLst>
      <p:ext uri="{BB962C8B-B14F-4D97-AF65-F5344CB8AC3E}">
        <p14:creationId xmlns:p14="http://schemas.microsoft.com/office/powerpoint/2010/main" val="377935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Introduction</a:t>
            </a:r>
          </a:p>
        </p:txBody>
      </p:sp>
      <p:pic>
        <p:nvPicPr>
          <p:cNvPr id="11" name="Content Placeholder 10">
            <a:extLst>
              <a:ext uri="{FF2B5EF4-FFF2-40B4-BE49-F238E27FC236}">
                <a16:creationId xmlns:a16="http://schemas.microsoft.com/office/drawing/2014/main" id="{D7DDED86-A4A2-4303-ADD8-429124B3C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108" y="1690688"/>
            <a:ext cx="9340947" cy="4963330"/>
          </a:xfrm>
        </p:spPr>
      </p:pic>
    </p:spTree>
    <p:extLst>
      <p:ext uri="{BB962C8B-B14F-4D97-AF65-F5344CB8AC3E}">
        <p14:creationId xmlns:p14="http://schemas.microsoft.com/office/powerpoint/2010/main" val="327961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Linear Regression</a:t>
            </a:r>
          </a:p>
        </p:txBody>
      </p:sp>
      <p:sp>
        <p:nvSpPr>
          <p:cNvPr id="9" name="Content Placeholder 8">
            <a:extLst>
              <a:ext uri="{FF2B5EF4-FFF2-40B4-BE49-F238E27FC236}">
                <a16:creationId xmlns:a16="http://schemas.microsoft.com/office/drawing/2014/main" id="{BA594549-1F19-4E98-B18F-16D708FE67A8}"/>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6C0D6E17-368D-4D2A-9E1C-E803274C6507}"/>
              </a:ext>
            </a:extLst>
          </p:cNvPr>
          <p:cNvPicPr>
            <a:picLocks noChangeAspect="1"/>
          </p:cNvPicPr>
          <p:nvPr/>
        </p:nvPicPr>
        <p:blipFill>
          <a:blip r:embed="rId2"/>
          <a:stretch>
            <a:fillRect/>
          </a:stretch>
        </p:blipFill>
        <p:spPr>
          <a:xfrm>
            <a:off x="717452" y="1825625"/>
            <a:ext cx="10636348" cy="5030701"/>
          </a:xfrm>
          <a:prstGeom prst="rect">
            <a:avLst/>
          </a:prstGeom>
        </p:spPr>
      </p:pic>
    </p:spTree>
    <p:extLst>
      <p:ext uri="{BB962C8B-B14F-4D97-AF65-F5344CB8AC3E}">
        <p14:creationId xmlns:p14="http://schemas.microsoft.com/office/powerpoint/2010/main" val="1172513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Gradient descent</a:t>
            </a:r>
          </a:p>
        </p:txBody>
      </p:sp>
      <p:sp>
        <p:nvSpPr>
          <p:cNvPr id="9" name="Content Placeholder 8">
            <a:extLst>
              <a:ext uri="{FF2B5EF4-FFF2-40B4-BE49-F238E27FC236}">
                <a16:creationId xmlns:a16="http://schemas.microsoft.com/office/drawing/2014/main" id="{BA594549-1F19-4E98-B18F-16D708FE67A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9484B54-EEAC-4F1D-B34D-10F4A08BD2D2}"/>
              </a:ext>
            </a:extLst>
          </p:cNvPr>
          <p:cNvPicPr>
            <a:picLocks noChangeAspect="1"/>
          </p:cNvPicPr>
          <p:nvPr/>
        </p:nvPicPr>
        <p:blipFill>
          <a:blip r:embed="rId2"/>
          <a:stretch>
            <a:fillRect/>
          </a:stretch>
        </p:blipFill>
        <p:spPr>
          <a:xfrm>
            <a:off x="838200" y="1690688"/>
            <a:ext cx="10683240" cy="5165638"/>
          </a:xfrm>
          <a:prstGeom prst="rect">
            <a:avLst/>
          </a:prstGeom>
        </p:spPr>
      </p:pic>
    </p:spTree>
    <p:extLst>
      <p:ext uri="{BB962C8B-B14F-4D97-AF65-F5344CB8AC3E}">
        <p14:creationId xmlns:p14="http://schemas.microsoft.com/office/powerpoint/2010/main" val="3615023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Gradient descent</a:t>
            </a:r>
          </a:p>
        </p:txBody>
      </p:sp>
      <p:sp>
        <p:nvSpPr>
          <p:cNvPr id="9" name="Content Placeholder 8">
            <a:extLst>
              <a:ext uri="{FF2B5EF4-FFF2-40B4-BE49-F238E27FC236}">
                <a16:creationId xmlns:a16="http://schemas.microsoft.com/office/drawing/2014/main" id="{BA594549-1F19-4E98-B18F-16D708FE67A8}"/>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5F51A69B-79D9-41AD-A148-767E989E2C3B}"/>
              </a:ext>
            </a:extLst>
          </p:cNvPr>
          <p:cNvPicPr>
            <a:picLocks noChangeAspect="1"/>
          </p:cNvPicPr>
          <p:nvPr/>
        </p:nvPicPr>
        <p:blipFill>
          <a:blip r:embed="rId2"/>
          <a:stretch>
            <a:fillRect/>
          </a:stretch>
        </p:blipFill>
        <p:spPr>
          <a:xfrm>
            <a:off x="838200" y="1825625"/>
            <a:ext cx="10515600" cy="5030701"/>
          </a:xfrm>
          <a:prstGeom prst="rect">
            <a:avLst/>
          </a:prstGeom>
        </p:spPr>
      </p:pic>
    </p:spTree>
    <p:extLst>
      <p:ext uri="{BB962C8B-B14F-4D97-AF65-F5344CB8AC3E}">
        <p14:creationId xmlns:p14="http://schemas.microsoft.com/office/powerpoint/2010/main" val="1945998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Detecting spam email</a:t>
            </a:r>
          </a:p>
        </p:txBody>
      </p:sp>
      <p:sp>
        <p:nvSpPr>
          <p:cNvPr id="9" name="Content Placeholder 8">
            <a:extLst>
              <a:ext uri="{FF2B5EF4-FFF2-40B4-BE49-F238E27FC236}">
                <a16:creationId xmlns:a16="http://schemas.microsoft.com/office/drawing/2014/main" id="{BA594549-1F19-4E98-B18F-16D708FE67A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095AE00-0981-477A-B88D-53CEDCE890D6}"/>
              </a:ext>
            </a:extLst>
          </p:cNvPr>
          <p:cNvPicPr>
            <a:picLocks noChangeAspect="1"/>
          </p:cNvPicPr>
          <p:nvPr/>
        </p:nvPicPr>
        <p:blipFill>
          <a:blip r:embed="rId2"/>
          <a:stretch>
            <a:fillRect/>
          </a:stretch>
        </p:blipFill>
        <p:spPr>
          <a:xfrm>
            <a:off x="838200" y="1690688"/>
            <a:ext cx="10515600" cy="5165638"/>
          </a:xfrm>
          <a:prstGeom prst="rect">
            <a:avLst/>
          </a:prstGeom>
        </p:spPr>
      </p:pic>
    </p:spTree>
    <p:extLst>
      <p:ext uri="{BB962C8B-B14F-4D97-AF65-F5344CB8AC3E}">
        <p14:creationId xmlns:p14="http://schemas.microsoft.com/office/powerpoint/2010/main" val="89782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Detecting spam email</a:t>
            </a:r>
          </a:p>
        </p:txBody>
      </p:sp>
      <p:sp>
        <p:nvSpPr>
          <p:cNvPr id="9" name="Content Placeholder 8">
            <a:extLst>
              <a:ext uri="{FF2B5EF4-FFF2-40B4-BE49-F238E27FC236}">
                <a16:creationId xmlns:a16="http://schemas.microsoft.com/office/drawing/2014/main" id="{BA594549-1F19-4E98-B18F-16D708FE67A8}"/>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7436141E-6068-410C-986C-61673790EF74}"/>
              </a:ext>
            </a:extLst>
          </p:cNvPr>
          <p:cNvPicPr>
            <a:picLocks noChangeAspect="1"/>
          </p:cNvPicPr>
          <p:nvPr/>
        </p:nvPicPr>
        <p:blipFill>
          <a:blip r:embed="rId2"/>
          <a:stretch>
            <a:fillRect/>
          </a:stretch>
        </p:blipFill>
        <p:spPr>
          <a:xfrm>
            <a:off x="838200" y="1690688"/>
            <a:ext cx="10515600" cy="5165638"/>
          </a:xfrm>
          <a:prstGeom prst="rect">
            <a:avLst/>
          </a:prstGeom>
        </p:spPr>
      </p:pic>
    </p:spTree>
    <p:extLst>
      <p:ext uri="{BB962C8B-B14F-4D97-AF65-F5344CB8AC3E}">
        <p14:creationId xmlns:p14="http://schemas.microsoft.com/office/powerpoint/2010/main" val="191442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Detecting spam email</a:t>
            </a:r>
          </a:p>
        </p:txBody>
      </p:sp>
      <p:pic>
        <p:nvPicPr>
          <p:cNvPr id="4" name="Content Placeholder 3">
            <a:extLst>
              <a:ext uri="{FF2B5EF4-FFF2-40B4-BE49-F238E27FC236}">
                <a16:creationId xmlns:a16="http://schemas.microsoft.com/office/drawing/2014/main" id="{7FE8E673-DBB3-41F8-97C0-7E72685E4ECA}"/>
              </a:ext>
            </a:extLst>
          </p:cNvPr>
          <p:cNvPicPr>
            <a:picLocks noGrp="1" noChangeAspect="1"/>
          </p:cNvPicPr>
          <p:nvPr>
            <p:ph idx="1"/>
          </p:nvPr>
        </p:nvPicPr>
        <p:blipFill>
          <a:blip r:embed="rId2"/>
          <a:stretch>
            <a:fillRect/>
          </a:stretch>
        </p:blipFill>
        <p:spPr>
          <a:xfrm>
            <a:off x="998806" y="1825625"/>
            <a:ext cx="10515599" cy="4434498"/>
          </a:xfrm>
          <a:prstGeom prst="rect">
            <a:avLst/>
          </a:prstGeom>
        </p:spPr>
      </p:pic>
    </p:spTree>
    <p:extLst>
      <p:ext uri="{BB962C8B-B14F-4D97-AF65-F5344CB8AC3E}">
        <p14:creationId xmlns:p14="http://schemas.microsoft.com/office/powerpoint/2010/main" val="418988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Detecting spam email</a:t>
            </a:r>
          </a:p>
        </p:txBody>
      </p:sp>
      <p:pic>
        <p:nvPicPr>
          <p:cNvPr id="6" name="Content Placeholder 5">
            <a:extLst>
              <a:ext uri="{FF2B5EF4-FFF2-40B4-BE49-F238E27FC236}">
                <a16:creationId xmlns:a16="http://schemas.microsoft.com/office/drawing/2014/main" id="{6FE48D81-7170-4286-AD9A-E00B1E28B058}"/>
              </a:ext>
            </a:extLst>
          </p:cNvPr>
          <p:cNvPicPr>
            <a:picLocks noGrp="1" noChangeAspect="1"/>
          </p:cNvPicPr>
          <p:nvPr>
            <p:ph idx="1"/>
          </p:nvPr>
        </p:nvPicPr>
        <p:blipFill>
          <a:blip r:embed="rId2"/>
          <a:stretch>
            <a:fillRect/>
          </a:stretch>
        </p:blipFill>
        <p:spPr>
          <a:xfrm>
            <a:off x="984738" y="1825625"/>
            <a:ext cx="10515599" cy="4667250"/>
          </a:xfrm>
          <a:prstGeom prst="rect">
            <a:avLst/>
          </a:prstGeom>
        </p:spPr>
      </p:pic>
    </p:spTree>
    <p:extLst>
      <p:ext uri="{BB962C8B-B14F-4D97-AF65-F5344CB8AC3E}">
        <p14:creationId xmlns:p14="http://schemas.microsoft.com/office/powerpoint/2010/main" val="2806770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Recommending Apps</a:t>
            </a:r>
          </a:p>
        </p:txBody>
      </p:sp>
      <p:sp>
        <p:nvSpPr>
          <p:cNvPr id="4" name="Content Placeholder 3">
            <a:extLst>
              <a:ext uri="{FF2B5EF4-FFF2-40B4-BE49-F238E27FC236}">
                <a16:creationId xmlns:a16="http://schemas.microsoft.com/office/drawing/2014/main" id="{13E3E4EA-773A-4943-8D51-5D24410FF1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8A74FBD-5313-4F91-816B-CC7BD26BFEDA}"/>
              </a:ext>
            </a:extLst>
          </p:cNvPr>
          <p:cNvPicPr>
            <a:picLocks noChangeAspect="1"/>
          </p:cNvPicPr>
          <p:nvPr/>
        </p:nvPicPr>
        <p:blipFill>
          <a:blip r:embed="rId2"/>
          <a:stretch>
            <a:fillRect/>
          </a:stretch>
        </p:blipFill>
        <p:spPr>
          <a:xfrm>
            <a:off x="838200" y="1825625"/>
            <a:ext cx="10515600" cy="5030701"/>
          </a:xfrm>
          <a:prstGeom prst="rect">
            <a:avLst/>
          </a:prstGeom>
        </p:spPr>
      </p:pic>
    </p:spTree>
    <p:extLst>
      <p:ext uri="{BB962C8B-B14F-4D97-AF65-F5344CB8AC3E}">
        <p14:creationId xmlns:p14="http://schemas.microsoft.com/office/powerpoint/2010/main" val="700327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Recommending Apps</a:t>
            </a:r>
          </a:p>
        </p:txBody>
      </p:sp>
      <p:pic>
        <p:nvPicPr>
          <p:cNvPr id="3" name="Content Placeholder 2">
            <a:extLst>
              <a:ext uri="{FF2B5EF4-FFF2-40B4-BE49-F238E27FC236}">
                <a16:creationId xmlns:a16="http://schemas.microsoft.com/office/drawing/2014/main" id="{B7B045E9-DDEA-47A8-9725-CFF1B4A7FCA3}"/>
              </a:ext>
            </a:extLst>
          </p:cNvPr>
          <p:cNvPicPr>
            <a:picLocks noGrp="1" noChangeAspect="1"/>
          </p:cNvPicPr>
          <p:nvPr>
            <p:ph idx="1"/>
          </p:nvPr>
        </p:nvPicPr>
        <p:blipFill>
          <a:blip r:embed="rId2"/>
          <a:stretch>
            <a:fillRect/>
          </a:stretch>
        </p:blipFill>
        <p:spPr>
          <a:xfrm>
            <a:off x="1012874" y="1825625"/>
            <a:ext cx="10340925" cy="4667250"/>
          </a:xfrm>
          <a:prstGeom prst="rect">
            <a:avLst/>
          </a:prstGeom>
        </p:spPr>
      </p:pic>
    </p:spTree>
    <p:extLst>
      <p:ext uri="{BB962C8B-B14F-4D97-AF65-F5344CB8AC3E}">
        <p14:creationId xmlns:p14="http://schemas.microsoft.com/office/powerpoint/2010/main" val="252228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Use case</a:t>
            </a:r>
          </a:p>
          <a:p>
            <a:r>
              <a:rPr lang="en-IN" dirty="0"/>
              <a:t>Year of Experience vs Salary</a:t>
            </a:r>
          </a:p>
          <a:p>
            <a:r>
              <a:rPr lang="en-IN" dirty="0"/>
              <a:t>Find out the correlation between Salary and experience</a:t>
            </a:r>
          </a:p>
        </p:txBody>
      </p:sp>
    </p:spTree>
    <p:extLst>
      <p:ext uri="{BB962C8B-B14F-4D97-AF65-F5344CB8AC3E}">
        <p14:creationId xmlns:p14="http://schemas.microsoft.com/office/powerpoint/2010/main" val="2223312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Introduction</a:t>
            </a:r>
          </a:p>
        </p:txBody>
      </p:sp>
      <p:pic>
        <p:nvPicPr>
          <p:cNvPr id="6" name="Content Placeholder 5">
            <a:extLst>
              <a:ext uri="{FF2B5EF4-FFF2-40B4-BE49-F238E27FC236}">
                <a16:creationId xmlns:a16="http://schemas.microsoft.com/office/drawing/2014/main" id="{9287EAC5-596D-44E6-9AE5-1D3AD110B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690688"/>
            <a:ext cx="9748911" cy="4802187"/>
          </a:xfrm>
        </p:spPr>
      </p:pic>
    </p:spTree>
    <p:extLst>
      <p:ext uri="{BB962C8B-B14F-4D97-AF65-F5344CB8AC3E}">
        <p14:creationId xmlns:p14="http://schemas.microsoft.com/office/powerpoint/2010/main" val="29578276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a:t>
            </a:r>
          </a:p>
        </p:txBody>
      </p:sp>
      <p:sp>
        <p:nvSpPr>
          <p:cNvPr id="5" name="Content Placeholder 4">
            <a:extLst>
              <a:ext uri="{FF2B5EF4-FFF2-40B4-BE49-F238E27FC236}">
                <a16:creationId xmlns:a16="http://schemas.microsoft.com/office/drawing/2014/main" id="{124F058E-E047-4C36-A5F4-2ED8C3D33D8B}"/>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08F5A19B-9375-401D-8CE3-B3846B7E2AE0}"/>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p14="http://schemas.microsoft.com/office/powerpoint/2010/main" val="2471698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a:t>
            </a:r>
          </a:p>
        </p:txBody>
      </p:sp>
      <p:sp>
        <p:nvSpPr>
          <p:cNvPr id="5" name="Content Placeholder 4">
            <a:extLst>
              <a:ext uri="{FF2B5EF4-FFF2-40B4-BE49-F238E27FC236}">
                <a16:creationId xmlns:a16="http://schemas.microsoft.com/office/drawing/2014/main" id="{124F058E-E047-4C36-A5F4-2ED8C3D33D8B}"/>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FA9FCAE4-79EC-4517-8D03-8077BBA71C2C}"/>
              </a:ext>
            </a:extLst>
          </p:cNvPr>
          <p:cNvPicPr>
            <a:picLocks noChangeAspect="1"/>
          </p:cNvPicPr>
          <p:nvPr/>
        </p:nvPicPr>
        <p:blipFill>
          <a:blip r:embed="rId2"/>
          <a:stretch>
            <a:fillRect/>
          </a:stretch>
        </p:blipFill>
        <p:spPr>
          <a:xfrm>
            <a:off x="0" y="1448972"/>
            <a:ext cx="12192000" cy="5407354"/>
          </a:xfrm>
          <a:prstGeom prst="rect">
            <a:avLst/>
          </a:prstGeom>
        </p:spPr>
      </p:pic>
    </p:spTree>
    <p:extLst>
      <p:ext uri="{BB962C8B-B14F-4D97-AF65-F5344CB8AC3E}">
        <p14:creationId xmlns:p14="http://schemas.microsoft.com/office/powerpoint/2010/main" val="1062566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a:t>
            </a:r>
          </a:p>
        </p:txBody>
      </p:sp>
      <p:pic>
        <p:nvPicPr>
          <p:cNvPr id="4" name="Content Placeholder 3">
            <a:extLst>
              <a:ext uri="{FF2B5EF4-FFF2-40B4-BE49-F238E27FC236}">
                <a16:creationId xmlns:a16="http://schemas.microsoft.com/office/drawing/2014/main" id="{B38AD662-B5D5-4E7F-8F78-6A3D16B536F6}"/>
              </a:ext>
            </a:extLst>
          </p:cNvPr>
          <p:cNvPicPr>
            <a:picLocks noGrp="1" noChangeAspect="1"/>
          </p:cNvPicPr>
          <p:nvPr>
            <p:ph idx="1"/>
          </p:nvPr>
        </p:nvPicPr>
        <p:blipFill>
          <a:blip r:embed="rId2"/>
          <a:stretch>
            <a:fillRect/>
          </a:stretch>
        </p:blipFill>
        <p:spPr>
          <a:xfrm>
            <a:off x="970671" y="1547446"/>
            <a:ext cx="10383129" cy="5205045"/>
          </a:xfrm>
          <a:prstGeom prst="rect">
            <a:avLst/>
          </a:prstGeom>
        </p:spPr>
      </p:pic>
    </p:spTree>
    <p:extLst>
      <p:ext uri="{BB962C8B-B14F-4D97-AF65-F5344CB8AC3E}">
        <p14:creationId xmlns:p14="http://schemas.microsoft.com/office/powerpoint/2010/main" val="2321023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2494-EAE9-4ED1-94F2-C95D45D833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2F3EEC-35B6-4310-B81F-C88B830089D8}"/>
              </a:ext>
            </a:extLst>
          </p:cNvPr>
          <p:cNvSpPr>
            <a:spLocks noGrp="1"/>
          </p:cNvSpPr>
          <p:nvPr>
            <p:ph idx="1"/>
          </p:nvPr>
        </p:nvSpPr>
        <p:spPr/>
        <p:txBody>
          <a:bodyPr>
            <a:normAutofit/>
          </a:bodyPr>
          <a:lstStyle/>
          <a:p>
            <a:pPr algn="ctr"/>
            <a:endParaRPr lang="en-IN" sz="4000" b="1" dirty="0"/>
          </a:p>
          <a:p>
            <a:pPr algn="ctr"/>
            <a:endParaRPr lang="en-IN" sz="4000" b="1" dirty="0"/>
          </a:p>
          <a:p>
            <a:pPr marL="0" indent="0" algn="ctr">
              <a:buNone/>
            </a:pPr>
            <a:r>
              <a:rPr lang="en-IN" sz="4000" b="1" dirty="0"/>
              <a:t>Thank You</a:t>
            </a:r>
          </a:p>
        </p:txBody>
      </p:sp>
    </p:spTree>
    <p:extLst>
      <p:ext uri="{BB962C8B-B14F-4D97-AF65-F5344CB8AC3E}">
        <p14:creationId xmlns:p14="http://schemas.microsoft.com/office/powerpoint/2010/main" val="2122721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2494-EAE9-4ED1-94F2-C95D45D833D4}"/>
              </a:ext>
            </a:extLst>
          </p:cNvPr>
          <p:cNvSpPr>
            <a:spLocks noGrp="1"/>
          </p:cNvSpPr>
          <p:nvPr>
            <p:ph type="title"/>
          </p:nvPr>
        </p:nvSpPr>
        <p:spPr/>
        <p:txBody>
          <a:bodyPr/>
          <a:lstStyle/>
          <a:p>
            <a:r>
              <a:rPr lang="en-IN" dirty="0"/>
              <a:t>Machine Learning</a:t>
            </a:r>
          </a:p>
        </p:txBody>
      </p:sp>
      <p:sp>
        <p:nvSpPr>
          <p:cNvPr id="3" name="Content Placeholder 2">
            <a:extLst>
              <a:ext uri="{FF2B5EF4-FFF2-40B4-BE49-F238E27FC236}">
                <a16:creationId xmlns:a16="http://schemas.microsoft.com/office/drawing/2014/main" id="{132F3EEC-35B6-4310-B81F-C88B830089D8}"/>
              </a:ext>
            </a:extLst>
          </p:cNvPr>
          <p:cNvSpPr>
            <a:spLocks noGrp="1"/>
          </p:cNvSpPr>
          <p:nvPr>
            <p:ph idx="1"/>
          </p:nvPr>
        </p:nvSpPr>
        <p:spPr/>
        <p:txBody>
          <a:bodyPr>
            <a:normAutofit fontScale="92500" lnSpcReduction="20000"/>
          </a:bodyPr>
          <a:lstStyle/>
          <a:p>
            <a:r>
              <a:rPr lang="en-IN" sz="4000" b="1" dirty="0"/>
              <a:t>Introduction</a:t>
            </a:r>
          </a:p>
          <a:p>
            <a:r>
              <a:rPr lang="en-IN" sz="4000" b="1" dirty="0"/>
              <a:t>Machine Learning is the competency of the software to perform a single or series of tasks intelligently without being programmed for these activities.</a:t>
            </a:r>
          </a:p>
          <a:p>
            <a:r>
              <a:rPr lang="en-IN" sz="4000" b="1" dirty="0"/>
              <a:t>What is the need for machine learning.</a:t>
            </a:r>
          </a:p>
          <a:p>
            <a:r>
              <a:rPr lang="en-IN" sz="4000" b="1" dirty="0"/>
              <a:t>There are some situations you cannot not program to get the output. For example Google Search engine.</a:t>
            </a:r>
          </a:p>
        </p:txBody>
      </p:sp>
    </p:spTree>
    <p:extLst>
      <p:ext uri="{BB962C8B-B14F-4D97-AF65-F5344CB8AC3E}">
        <p14:creationId xmlns:p14="http://schemas.microsoft.com/office/powerpoint/2010/main" val="2795350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2494-EAE9-4ED1-94F2-C95D45D833D4}"/>
              </a:ext>
            </a:extLst>
          </p:cNvPr>
          <p:cNvSpPr>
            <a:spLocks noGrp="1"/>
          </p:cNvSpPr>
          <p:nvPr>
            <p:ph type="title"/>
          </p:nvPr>
        </p:nvSpPr>
        <p:spPr/>
        <p:txBody>
          <a:bodyPr/>
          <a:lstStyle/>
          <a:p>
            <a:r>
              <a:rPr lang="en-IN" dirty="0"/>
              <a:t>Machine Learning</a:t>
            </a:r>
          </a:p>
        </p:txBody>
      </p:sp>
      <p:sp>
        <p:nvSpPr>
          <p:cNvPr id="3" name="Content Placeholder 2">
            <a:extLst>
              <a:ext uri="{FF2B5EF4-FFF2-40B4-BE49-F238E27FC236}">
                <a16:creationId xmlns:a16="http://schemas.microsoft.com/office/drawing/2014/main" id="{132F3EEC-35B6-4310-B81F-C88B830089D8}"/>
              </a:ext>
            </a:extLst>
          </p:cNvPr>
          <p:cNvSpPr>
            <a:spLocks noGrp="1"/>
          </p:cNvSpPr>
          <p:nvPr>
            <p:ph idx="1"/>
          </p:nvPr>
        </p:nvSpPr>
        <p:spPr/>
        <p:txBody>
          <a:bodyPr>
            <a:normAutofit fontScale="77500" lnSpcReduction="20000"/>
          </a:bodyPr>
          <a:lstStyle/>
          <a:p>
            <a:r>
              <a:rPr lang="en-IN" sz="4000" b="1" dirty="0"/>
              <a:t>How machine learning works</a:t>
            </a:r>
          </a:p>
          <a:p>
            <a:r>
              <a:rPr lang="en-IN" sz="4000" b="1" dirty="0"/>
              <a:t>Machine Learning is a technique which works intelligently by using some complex algorithms and set of predefined rules.IT uses the past data to read the patterns and then based on the  analysis it generates the relevant data or performs the intended task abiding the defined rules and algorithms.</a:t>
            </a:r>
          </a:p>
          <a:p>
            <a:r>
              <a:rPr lang="en-IN" sz="4000" b="1" dirty="0"/>
              <a:t>For ex: Search engines uses this machine learning techniques to display the related contents. It intelligently reads the vast data on the web,indexes,ranks based on the defined rules and algorithms.</a:t>
            </a:r>
          </a:p>
        </p:txBody>
      </p:sp>
    </p:spTree>
    <p:extLst>
      <p:ext uri="{BB962C8B-B14F-4D97-AF65-F5344CB8AC3E}">
        <p14:creationId xmlns:p14="http://schemas.microsoft.com/office/powerpoint/2010/main" val="2751869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2494-EAE9-4ED1-94F2-C95D45D833D4}"/>
              </a:ext>
            </a:extLst>
          </p:cNvPr>
          <p:cNvSpPr>
            <a:spLocks noGrp="1"/>
          </p:cNvSpPr>
          <p:nvPr>
            <p:ph type="title"/>
          </p:nvPr>
        </p:nvSpPr>
        <p:spPr/>
        <p:txBody>
          <a:bodyPr/>
          <a:lstStyle/>
          <a:p>
            <a:r>
              <a:rPr lang="en-IN" dirty="0"/>
              <a:t>Machine Learning</a:t>
            </a:r>
          </a:p>
        </p:txBody>
      </p:sp>
      <p:sp>
        <p:nvSpPr>
          <p:cNvPr id="3" name="Content Placeholder 2">
            <a:extLst>
              <a:ext uri="{FF2B5EF4-FFF2-40B4-BE49-F238E27FC236}">
                <a16:creationId xmlns:a16="http://schemas.microsoft.com/office/drawing/2014/main" id="{132F3EEC-35B6-4310-B81F-C88B830089D8}"/>
              </a:ext>
            </a:extLst>
          </p:cNvPr>
          <p:cNvSpPr>
            <a:spLocks noGrp="1"/>
          </p:cNvSpPr>
          <p:nvPr>
            <p:ph idx="1"/>
          </p:nvPr>
        </p:nvSpPr>
        <p:spPr/>
        <p:txBody>
          <a:bodyPr>
            <a:normAutofit fontScale="77500" lnSpcReduction="20000"/>
          </a:bodyPr>
          <a:lstStyle/>
          <a:p>
            <a:r>
              <a:rPr lang="en-IN" sz="4000" b="1" dirty="0"/>
              <a:t>Machine learning products</a:t>
            </a:r>
          </a:p>
          <a:p>
            <a:r>
              <a:rPr lang="en-IN" sz="4000" b="1" dirty="0"/>
              <a:t>Moley (Robotic kitchen)– </a:t>
            </a:r>
            <a:r>
              <a:rPr lang="en-IN" sz="4000" b="1" dirty="0">
                <a:hlinkClick r:id="rId2"/>
              </a:rPr>
              <a:t>http://www.moley.com/</a:t>
            </a:r>
            <a:endParaRPr lang="en-IN" sz="4000" b="1" dirty="0"/>
          </a:p>
          <a:p>
            <a:r>
              <a:rPr lang="en-IN" sz="4000" b="1" dirty="0" err="1"/>
              <a:t>Deepblue</a:t>
            </a:r>
            <a:r>
              <a:rPr lang="en-IN" sz="4000" b="1" dirty="0"/>
              <a:t> (Chess playing super computer) - https://en.wikipedia.org/wiki/Deep_Blue_versus_Garry_Kasparov</a:t>
            </a:r>
          </a:p>
          <a:p>
            <a:r>
              <a:rPr lang="en-IN" sz="4000" b="1" dirty="0"/>
              <a:t>IBM Watson – Watson is a question-answering computer system capable of answering questions posed in natural language,[2] developed in IBM's </a:t>
            </a:r>
            <a:r>
              <a:rPr lang="en-IN" sz="4000" b="1" dirty="0" err="1"/>
              <a:t>DeepQA</a:t>
            </a:r>
            <a:r>
              <a:rPr lang="en-IN" sz="4000" b="1" dirty="0"/>
              <a:t> project by a research team led by principal investigator David </a:t>
            </a:r>
            <a:r>
              <a:rPr lang="en-IN" sz="4000" b="1" dirty="0" err="1"/>
              <a:t>Ferrucci</a:t>
            </a:r>
            <a:r>
              <a:rPr lang="en-IN" sz="4000" b="1" dirty="0"/>
              <a:t>. </a:t>
            </a:r>
          </a:p>
          <a:p>
            <a:r>
              <a:rPr lang="en-IN" sz="4000" b="1" dirty="0"/>
              <a:t>https://www.youtube.com/watch?v=_Xcmh1LQB9I</a:t>
            </a:r>
          </a:p>
        </p:txBody>
      </p:sp>
    </p:spTree>
    <p:extLst>
      <p:ext uri="{BB962C8B-B14F-4D97-AF65-F5344CB8AC3E}">
        <p14:creationId xmlns:p14="http://schemas.microsoft.com/office/powerpoint/2010/main" val="3655045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2494-EAE9-4ED1-94F2-C95D45D833D4}"/>
              </a:ext>
            </a:extLst>
          </p:cNvPr>
          <p:cNvSpPr>
            <a:spLocks noGrp="1"/>
          </p:cNvSpPr>
          <p:nvPr>
            <p:ph type="title"/>
          </p:nvPr>
        </p:nvSpPr>
        <p:spPr/>
        <p:txBody>
          <a:bodyPr/>
          <a:lstStyle/>
          <a:p>
            <a:r>
              <a:rPr lang="en-IN" dirty="0"/>
              <a:t>Machine Learning - Examples</a:t>
            </a:r>
          </a:p>
        </p:txBody>
      </p:sp>
      <p:sp>
        <p:nvSpPr>
          <p:cNvPr id="3" name="Content Placeholder 2">
            <a:extLst>
              <a:ext uri="{FF2B5EF4-FFF2-40B4-BE49-F238E27FC236}">
                <a16:creationId xmlns:a16="http://schemas.microsoft.com/office/drawing/2014/main" id="{132F3EEC-35B6-4310-B81F-C88B830089D8}"/>
              </a:ext>
            </a:extLst>
          </p:cNvPr>
          <p:cNvSpPr>
            <a:spLocks noGrp="1"/>
          </p:cNvSpPr>
          <p:nvPr>
            <p:ph idx="1"/>
          </p:nvPr>
        </p:nvSpPr>
        <p:spPr/>
        <p:txBody>
          <a:bodyPr>
            <a:normAutofit/>
          </a:bodyPr>
          <a:lstStyle/>
          <a:p>
            <a:r>
              <a:rPr lang="en-IN" sz="2400" b="1" dirty="0"/>
              <a:t>Google and other search engines</a:t>
            </a:r>
          </a:p>
          <a:p>
            <a:r>
              <a:rPr lang="en-IN" sz="2400" b="1" dirty="0"/>
              <a:t>Diagnosis of deadly diseases</a:t>
            </a:r>
          </a:p>
          <a:p>
            <a:r>
              <a:rPr lang="en-IN" sz="2400" b="1" dirty="0"/>
              <a:t>Face recognition and tagging feature</a:t>
            </a:r>
          </a:p>
          <a:p>
            <a:r>
              <a:rPr lang="en-IN" sz="2400" b="1" dirty="0"/>
              <a:t>Detection of spam emails</a:t>
            </a:r>
          </a:p>
          <a:p>
            <a:r>
              <a:rPr lang="en-IN" sz="2400" b="1" dirty="0"/>
              <a:t>Display of related advertisements</a:t>
            </a:r>
          </a:p>
          <a:p>
            <a:r>
              <a:rPr lang="en-IN" sz="2400" b="1" dirty="0"/>
              <a:t>Speech recognition/translation …. Much more…</a:t>
            </a:r>
          </a:p>
          <a:p>
            <a:endParaRPr lang="en-IN" sz="2400" b="1" dirty="0"/>
          </a:p>
        </p:txBody>
      </p:sp>
    </p:spTree>
    <p:extLst>
      <p:ext uri="{BB962C8B-B14F-4D97-AF65-F5344CB8AC3E}">
        <p14:creationId xmlns:p14="http://schemas.microsoft.com/office/powerpoint/2010/main" val="2964012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2494-EAE9-4ED1-94F2-C95D45D833D4}"/>
              </a:ext>
            </a:extLst>
          </p:cNvPr>
          <p:cNvSpPr>
            <a:spLocks noGrp="1"/>
          </p:cNvSpPr>
          <p:nvPr>
            <p:ph type="title"/>
          </p:nvPr>
        </p:nvSpPr>
        <p:spPr/>
        <p:txBody>
          <a:bodyPr/>
          <a:lstStyle/>
          <a:p>
            <a:r>
              <a:rPr lang="en-IN" dirty="0"/>
              <a:t>Machine Learning – Area of recognition</a:t>
            </a:r>
          </a:p>
        </p:txBody>
      </p:sp>
      <p:sp>
        <p:nvSpPr>
          <p:cNvPr id="3" name="Content Placeholder 2">
            <a:extLst>
              <a:ext uri="{FF2B5EF4-FFF2-40B4-BE49-F238E27FC236}">
                <a16:creationId xmlns:a16="http://schemas.microsoft.com/office/drawing/2014/main" id="{132F3EEC-35B6-4310-B81F-C88B830089D8}"/>
              </a:ext>
            </a:extLst>
          </p:cNvPr>
          <p:cNvSpPr>
            <a:spLocks noGrp="1"/>
          </p:cNvSpPr>
          <p:nvPr>
            <p:ph idx="1"/>
          </p:nvPr>
        </p:nvSpPr>
        <p:spPr/>
        <p:txBody>
          <a:bodyPr>
            <a:normAutofit/>
          </a:bodyPr>
          <a:lstStyle/>
          <a:p>
            <a:r>
              <a:rPr lang="en-IN" sz="2400" b="1" dirty="0"/>
              <a:t>Statistics</a:t>
            </a:r>
          </a:p>
          <a:p>
            <a:r>
              <a:rPr lang="en-IN" sz="2400" b="1" dirty="0"/>
              <a:t>Brain models</a:t>
            </a:r>
          </a:p>
          <a:p>
            <a:r>
              <a:rPr lang="en-IN" sz="2400" b="1" dirty="0"/>
              <a:t>Adoptive Control theory</a:t>
            </a:r>
          </a:p>
          <a:p>
            <a:r>
              <a:rPr lang="en-IN" sz="2400" b="1" dirty="0"/>
              <a:t>Psychology</a:t>
            </a:r>
          </a:p>
          <a:p>
            <a:r>
              <a:rPr lang="en-IN" sz="2400" b="1" dirty="0"/>
              <a:t>Artificial intelligence</a:t>
            </a:r>
          </a:p>
          <a:p>
            <a:r>
              <a:rPr lang="en-IN" sz="2400" b="1" dirty="0"/>
              <a:t>Evolutionary models</a:t>
            </a:r>
          </a:p>
          <a:p>
            <a:endParaRPr lang="en-IN" sz="2400" b="1" dirty="0"/>
          </a:p>
        </p:txBody>
      </p:sp>
    </p:spTree>
    <p:extLst>
      <p:ext uri="{BB962C8B-B14F-4D97-AF65-F5344CB8AC3E}">
        <p14:creationId xmlns:p14="http://schemas.microsoft.com/office/powerpoint/2010/main" val="22764702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2494-EAE9-4ED1-94F2-C95D45D833D4}"/>
              </a:ext>
            </a:extLst>
          </p:cNvPr>
          <p:cNvSpPr>
            <a:spLocks noGrp="1"/>
          </p:cNvSpPr>
          <p:nvPr>
            <p:ph type="title"/>
          </p:nvPr>
        </p:nvSpPr>
        <p:spPr/>
        <p:txBody>
          <a:bodyPr/>
          <a:lstStyle/>
          <a:p>
            <a:r>
              <a:rPr lang="en-IN" dirty="0"/>
              <a:t>Machine Learning – Formal definition</a:t>
            </a:r>
          </a:p>
        </p:txBody>
      </p:sp>
      <p:sp>
        <p:nvSpPr>
          <p:cNvPr id="3" name="Content Placeholder 2">
            <a:extLst>
              <a:ext uri="{FF2B5EF4-FFF2-40B4-BE49-F238E27FC236}">
                <a16:creationId xmlns:a16="http://schemas.microsoft.com/office/drawing/2014/main" id="{132F3EEC-35B6-4310-B81F-C88B830089D8}"/>
              </a:ext>
            </a:extLst>
          </p:cNvPr>
          <p:cNvSpPr>
            <a:spLocks noGrp="1"/>
          </p:cNvSpPr>
          <p:nvPr>
            <p:ph idx="1"/>
          </p:nvPr>
        </p:nvSpPr>
        <p:spPr/>
        <p:txBody>
          <a:bodyPr>
            <a:normAutofit/>
          </a:bodyPr>
          <a:lstStyle/>
          <a:p>
            <a:r>
              <a:rPr lang="en-IN" sz="2400" b="1" dirty="0"/>
              <a:t>Definition 1 – A field of study that gives the computers the ability to learn without being explicitly programmed (</a:t>
            </a:r>
            <a:r>
              <a:rPr lang="en-IN" sz="2400" b="1" dirty="0" err="1"/>
              <a:t>Arthus</a:t>
            </a:r>
            <a:r>
              <a:rPr lang="en-IN" sz="2400" b="1" dirty="0"/>
              <a:t> Samuel)</a:t>
            </a:r>
          </a:p>
          <a:p>
            <a:r>
              <a:rPr lang="en-IN" sz="2400" b="1" dirty="0"/>
              <a:t>Definition  2 – A computer program is said to learn from experiences E with respect to some class of tasks T and performance P, if its performance at tasks in </a:t>
            </a:r>
            <a:r>
              <a:rPr lang="en-IN" sz="2400" b="1" dirty="0" err="1"/>
              <a:t>T,as</a:t>
            </a:r>
            <a:r>
              <a:rPr lang="en-IN" sz="2400" b="1" dirty="0"/>
              <a:t> measured by P,improves with experience E (Tom Mitchell)</a:t>
            </a:r>
          </a:p>
          <a:p>
            <a:r>
              <a:rPr lang="en-IN" sz="2400" b="1" dirty="0"/>
              <a:t>Example – </a:t>
            </a:r>
          </a:p>
          <a:p>
            <a:r>
              <a:rPr lang="en-IN" sz="2400" b="1" dirty="0"/>
              <a:t>Checkers learning  problem</a:t>
            </a:r>
          </a:p>
          <a:p>
            <a:r>
              <a:rPr lang="en-IN" sz="2400" b="1" dirty="0"/>
              <a:t>https://www.youtube.com/watch?v=ScKIdStgAfU</a:t>
            </a:r>
          </a:p>
          <a:p>
            <a:r>
              <a:rPr lang="en-IN" sz="2400" b="1" dirty="0"/>
              <a:t>Handwriting recognition learning problem</a:t>
            </a:r>
          </a:p>
          <a:p>
            <a:r>
              <a:rPr lang="en-IN" sz="2400" b="1" dirty="0"/>
              <a:t>A robot driving learning problem</a:t>
            </a:r>
          </a:p>
          <a:p>
            <a:endParaRPr lang="en-IN" sz="2400" b="1" dirty="0"/>
          </a:p>
          <a:p>
            <a:endParaRPr lang="en-IN" sz="2400" b="1" dirty="0"/>
          </a:p>
        </p:txBody>
      </p:sp>
    </p:spTree>
    <p:extLst>
      <p:ext uri="{BB962C8B-B14F-4D97-AF65-F5344CB8AC3E}">
        <p14:creationId xmlns:p14="http://schemas.microsoft.com/office/powerpoint/2010/main" val="2467131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Introduction</a:t>
            </a:r>
          </a:p>
        </p:txBody>
      </p:sp>
      <p:pic>
        <p:nvPicPr>
          <p:cNvPr id="12" name="Content Placeholder 11">
            <a:extLst>
              <a:ext uri="{FF2B5EF4-FFF2-40B4-BE49-F238E27FC236}">
                <a16:creationId xmlns:a16="http://schemas.microsoft.com/office/drawing/2014/main" id="{BCBDBAE2-515B-4935-A82F-FDE25DA1CE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515600" cy="4667250"/>
          </a:xfrm>
        </p:spPr>
      </p:pic>
    </p:spTree>
    <p:extLst>
      <p:ext uri="{BB962C8B-B14F-4D97-AF65-F5344CB8AC3E}">
        <p14:creationId xmlns:p14="http://schemas.microsoft.com/office/powerpoint/2010/main" val="1692578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2494-EAE9-4ED1-94F2-C95D45D833D4}"/>
              </a:ext>
            </a:extLst>
          </p:cNvPr>
          <p:cNvSpPr>
            <a:spLocks noGrp="1"/>
          </p:cNvSpPr>
          <p:nvPr>
            <p:ph type="title"/>
          </p:nvPr>
        </p:nvSpPr>
        <p:spPr/>
        <p:txBody>
          <a:bodyPr/>
          <a:lstStyle/>
          <a:p>
            <a:r>
              <a:rPr lang="en-IN" dirty="0"/>
              <a:t>Machine Learning – Examples of machine learning</a:t>
            </a:r>
          </a:p>
        </p:txBody>
      </p:sp>
      <p:sp>
        <p:nvSpPr>
          <p:cNvPr id="3" name="Content Placeholder 2">
            <a:extLst>
              <a:ext uri="{FF2B5EF4-FFF2-40B4-BE49-F238E27FC236}">
                <a16:creationId xmlns:a16="http://schemas.microsoft.com/office/drawing/2014/main" id="{132F3EEC-35B6-4310-B81F-C88B830089D8}"/>
              </a:ext>
            </a:extLst>
          </p:cNvPr>
          <p:cNvSpPr>
            <a:spLocks noGrp="1"/>
          </p:cNvSpPr>
          <p:nvPr>
            <p:ph idx="1"/>
          </p:nvPr>
        </p:nvSpPr>
        <p:spPr/>
        <p:txBody>
          <a:bodyPr>
            <a:normAutofit fontScale="92500"/>
          </a:bodyPr>
          <a:lstStyle/>
          <a:p>
            <a:r>
              <a:rPr lang="en-IN" b="1" dirty="0">
                <a:solidFill>
                  <a:srgbClr val="FF0000"/>
                </a:solidFill>
              </a:rPr>
              <a:t>Checker Learning  Problem</a:t>
            </a:r>
          </a:p>
          <a:p>
            <a:pPr>
              <a:buFont typeface="Wingdings" panose="05000000000000000000" pitchFamily="2" charset="2"/>
              <a:buChar char="Ø"/>
            </a:pPr>
            <a:r>
              <a:rPr lang="en-IN" b="1" dirty="0">
                <a:solidFill>
                  <a:schemeClr val="accent1"/>
                </a:solidFill>
              </a:rPr>
              <a:t>Task T  </a:t>
            </a:r>
            <a:r>
              <a:rPr lang="en-IN" b="1" dirty="0"/>
              <a:t>:  Playing Checkers</a:t>
            </a:r>
          </a:p>
          <a:p>
            <a:pPr>
              <a:buFont typeface="Wingdings" panose="05000000000000000000" pitchFamily="2" charset="2"/>
              <a:buChar char="Ø"/>
            </a:pPr>
            <a:r>
              <a:rPr lang="en-IN" b="1" dirty="0">
                <a:solidFill>
                  <a:schemeClr val="accent1"/>
                </a:solidFill>
              </a:rPr>
              <a:t>Performance Measure P </a:t>
            </a:r>
            <a:r>
              <a:rPr lang="en-IN" b="1" dirty="0"/>
              <a:t>:  Percent  of games won against opponents</a:t>
            </a:r>
          </a:p>
          <a:p>
            <a:pPr>
              <a:buFont typeface="Wingdings" panose="05000000000000000000" pitchFamily="2" charset="2"/>
              <a:buChar char="Ø"/>
            </a:pPr>
            <a:r>
              <a:rPr lang="en-IN" b="1" dirty="0">
                <a:solidFill>
                  <a:schemeClr val="accent1"/>
                </a:solidFill>
              </a:rPr>
              <a:t>Training Experience E </a:t>
            </a:r>
            <a:r>
              <a:rPr lang="en-IN" b="1" dirty="0"/>
              <a:t>: Playing practical games against itself</a:t>
            </a:r>
          </a:p>
          <a:p>
            <a:r>
              <a:rPr lang="en-IN" sz="2400" b="1" dirty="0"/>
              <a:t>https://cedar.buffalo.edu/~srihari/CSE574/Chap1/Machine-Learning-Intro-old.pdf</a:t>
            </a:r>
          </a:p>
          <a:p>
            <a:r>
              <a:rPr lang="en-IN" sz="2400" b="1" dirty="0">
                <a:solidFill>
                  <a:srgbClr val="FF0000"/>
                </a:solidFill>
              </a:rPr>
              <a:t>Handwriting recognition  learning  Problem</a:t>
            </a:r>
          </a:p>
          <a:p>
            <a:pPr>
              <a:buFont typeface="Wingdings" panose="05000000000000000000" pitchFamily="2" charset="2"/>
              <a:buChar char="Ø"/>
            </a:pPr>
            <a:r>
              <a:rPr lang="en-IN" sz="2400" b="1" dirty="0">
                <a:solidFill>
                  <a:schemeClr val="accent1"/>
                </a:solidFill>
              </a:rPr>
              <a:t>Task T  </a:t>
            </a:r>
            <a:r>
              <a:rPr lang="en-IN" sz="2400" b="1" dirty="0"/>
              <a:t>:  Recognizing and classifying handwritten words within images</a:t>
            </a:r>
          </a:p>
          <a:p>
            <a:pPr>
              <a:buFont typeface="Wingdings" panose="05000000000000000000" pitchFamily="2" charset="2"/>
              <a:buChar char="Ø"/>
            </a:pPr>
            <a:r>
              <a:rPr lang="en-IN" sz="2400" b="1" dirty="0">
                <a:solidFill>
                  <a:schemeClr val="accent1"/>
                </a:solidFill>
              </a:rPr>
              <a:t>Performance Measure P </a:t>
            </a:r>
            <a:r>
              <a:rPr lang="en-IN" sz="2400" b="1" dirty="0"/>
              <a:t>:  Percent  of words correctly classified</a:t>
            </a:r>
          </a:p>
          <a:p>
            <a:pPr>
              <a:buFont typeface="Wingdings" panose="05000000000000000000" pitchFamily="2" charset="2"/>
              <a:buChar char="Ø"/>
            </a:pPr>
            <a:r>
              <a:rPr lang="en-IN" sz="2400" b="1" dirty="0">
                <a:solidFill>
                  <a:schemeClr val="accent1"/>
                </a:solidFill>
              </a:rPr>
              <a:t>Training Experience E </a:t>
            </a:r>
            <a:r>
              <a:rPr lang="en-IN" sz="2400" b="1" dirty="0"/>
              <a:t>: a database of handwritten words with given </a:t>
            </a:r>
            <a:r>
              <a:rPr lang="en-IN" sz="2400" b="1" dirty="0" err="1"/>
              <a:t>clasifications</a:t>
            </a:r>
            <a:endParaRPr lang="en-IN" sz="2400" b="1" dirty="0"/>
          </a:p>
          <a:p>
            <a:endParaRPr lang="en-IN" sz="2400" b="1" dirty="0"/>
          </a:p>
        </p:txBody>
      </p:sp>
    </p:spTree>
    <p:extLst>
      <p:ext uri="{BB962C8B-B14F-4D97-AF65-F5344CB8AC3E}">
        <p14:creationId xmlns:p14="http://schemas.microsoft.com/office/powerpoint/2010/main" val="131383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2494-EAE9-4ED1-94F2-C95D45D833D4}"/>
              </a:ext>
            </a:extLst>
          </p:cNvPr>
          <p:cNvSpPr>
            <a:spLocks noGrp="1"/>
          </p:cNvSpPr>
          <p:nvPr>
            <p:ph type="title"/>
          </p:nvPr>
        </p:nvSpPr>
        <p:spPr/>
        <p:txBody>
          <a:bodyPr/>
          <a:lstStyle/>
          <a:p>
            <a:r>
              <a:rPr lang="en-IN" dirty="0"/>
              <a:t>Machine Learning – Examples of machine learning</a:t>
            </a:r>
          </a:p>
        </p:txBody>
      </p:sp>
      <p:sp>
        <p:nvSpPr>
          <p:cNvPr id="3" name="Content Placeholder 2">
            <a:extLst>
              <a:ext uri="{FF2B5EF4-FFF2-40B4-BE49-F238E27FC236}">
                <a16:creationId xmlns:a16="http://schemas.microsoft.com/office/drawing/2014/main" id="{132F3EEC-35B6-4310-B81F-C88B830089D8}"/>
              </a:ext>
            </a:extLst>
          </p:cNvPr>
          <p:cNvSpPr>
            <a:spLocks noGrp="1"/>
          </p:cNvSpPr>
          <p:nvPr>
            <p:ph idx="1"/>
          </p:nvPr>
        </p:nvSpPr>
        <p:spPr/>
        <p:txBody>
          <a:bodyPr>
            <a:normAutofit/>
          </a:bodyPr>
          <a:lstStyle/>
          <a:p>
            <a:r>
              <a:rPr lang="en-IN" b="1" dirty="0">
                <a:solidFill>
                  <a:srgbClr val="FF0000"/>
                </a:solidFill>
              </a:rPr>
              <a:t>A robot driving learning problem</a:t>
            </a:r>
          </a:p>
          <a:p>
            <a:pPr>
              <a:buFont typeface="Wingdings" panose="05000000000000000000" pitchFamily="2" charset="2"/>
              <a:buChar char="Ø"/>
            </a:pPr>
            <a:r>
              <a:rPr lang="en-IN" b="1" dirty="0">
                <a:solidFill>
                  <a:schemeClr val="accent1"/>
                </a:solidFill>
              </a:rPr>
              <a:t>Task T  </a:t>
            </a:r>
            <a:r>
              <a:rPr lang="en-IN" b="1" dirty="0"/>
              <a:t>: Driving of public four lane using vision sensors</a:t>
            </a:r>
          </a:p>
          <a:p>
            <a:pPr>
              <a:buFont typeface="Wingdings" panose="05000000000000000000" pitchFamily="2" charset="2"/>
              <a:buChar char="Ø"/>
            </a:pPr>
            <a:r>
              <a:rPr lang="en-IN" b="1" dirty="0">
                <a:solidFill>
                  <a:schemeClr val="accent1"/>
                </a:solidFill>
              </a:rPr>
              <a:t>Performance Measure P </a:t>
            </a:r>
            <a:r>
              <a:rPr lang="en-IN" b="1" dirty="0"/>
              <a:t>:  Average distance travelled before an error(as judged by human overseer)</a:t>
            </a:r>
          </a:p>
          <a:p>
            <a:pPr>
              <a:buFont typeface="Wingdings" panose="05000000000000000000" pitchFamily="2" charset="2"/>
              <a:buChar char="Ø"/>
            </a:pPr>
            <a:r>
              <a:rPr lang="en-IN" b="1" dirty="0">
                <a:solidFill>
                  <a:schemeClr val="accent1"/>
                </a:solidFill>
              </a:rPr>
              <a:t>Training Experience E </a:t>
            </a:r>
            <a:r>
              <a:rPr lang="en-IN" b="1" dirty="0"/>
              <a:t>: A sequence of images and steering commands recorded while observing a human driver</a:t>
            </a:r>
          </a:p>
          <a:p>
            <a:r>
              <a:rPr lang="en-IN" sz="2400" b="1" dirty="0"/>
              <a:t>https://www.youtube.com/watch?v=aaOB-ErYq6Y</a:t>
            </a:r>
          </a:p>
          <a:p>
            <a:r>
              <a:rPr lang="en-IN" sz="2400" b="1" dirty="0">
                <a:hlinkClick r:id="rId2"/>
              </a:rPr>
              <a:t>https://www.youtube.com/watch?v=xMH8dk9b3yA</a:t>
            </a:r>
            <a:endParaRPr lang="en-IN" sz="2400" b="1" dirty="0"/>
          </a:p>
          <a:p>
            <a:r>
              <a:rPr lang="en-IN" sz="2400" b="1" dirty="0"/>
              <a:t>https://www.youtube.com/watch?v=tiwVMrTLUWg</a:t>
            </a:r>
          </a:p>
          <a:p>
            <a:endParaRPr lang="en-IN" sz="2400" b="1" dirty="0"/>
          </a:p>
        </p:txBody>
      </p:sp>
    </p:spTree>
    <p:extLst>
      <p:ext uri="{BB962C8B-B14F-4D97-AF65-F5344CB8AC3E}">
        <p14:creationId xmlns:p14="http://schemas.microsoft.com/office/powerpoint/2010/main" val="9075548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2494-EAE9-4ED1-94F2-C95D45D833D4}"/>
              </a:ext>
            </a:extLst>
          </p:cNvPr>
          <p:cNvSpPr>
            <a:spLocks noGrp="1"/>
          </p:cNvSpPr>
          <p:nvPr>
            <p:ph type="title"/>
          </p:nvPr>
        </p:nvSpPr>
        <p:spPr/>
        <p:txBody>
          <a:bodyPr/>
          <a:lstStyle/>
          <a:p>
            <a:r>
              <a:rPr lang="en-IN" dirty="0"/>
              <a:t>Machine Learning – Classification</a:t>
            </a:r>
          </a:p>
        </p:txBody>
      </p:sp>
      <p:sp>
        <p:nvSpPr>
          <p:cNvPr id="3" name="Content Placeholder 2">
            <a:extLst>
              <a:ext uri="{FF2B5EF4-FFF2-40B4-BE49-F238E27FC236}">
                <a16:creationId xmlns:a16="http://schemas.microsoft.com/office/drawing/2014/main" id="{132F3EEC-35B6-4310-B81F-C88B830089D8}"/>
              </a:ext>
            </a:extLst>
          </p:cNvPr>
          <p:cNvSpPr>
            <a:spLocks noGrp="1"/>
          </p:cNvSpPr>
          <p:nvPr>
            <p:ph idx="1"/>
          </p:nvPr>
        </p:nvSpPr>
        <p:spPr/>
        <p:txBody>
          <a:bodyPr>
            <a:normAutofit/>
          </a:bodyPr>
          <a:lstStyle/>
          <a:p>
            <a:r>
              <a:rPr lang="en-IN" sz="2400" b="1" dirty="0">
                <a:hlinkClick r:id="rId2"/>
              </a:rPr>
              <a:t>https://towardsdatascience.com/machine-learning-101-supervised-unsupervised-reinforcement-beyond-f18e722069bc</a:t>
            </a:r>
            <a:endParaRPr lang="en-IN" sz="2400" b="1" dirty="0"/>
          </a:p>
          <a:p>
            <a:endParaRPr lang="en-IN" sz="2400" b="1" dirty="0"/>
          </a:p>
          <a:p>
            <a:r>
              <a:rPr lang="en-IN" sz="2400" b="1"/>
              <a:t>https://www.quora.com/What-is-the-difference-between-regression-classification-and-clustering-in-machine-learning</a:t>
            </a:r>
            <a:endParaRPr lang="en-IN" sz="2400" b="1" dirty="0"/>
          </a:p>
        </p:txBody>
      </p:sp>
    </p:spTree>
    <p:extLst>
      <p:ext uri="{BB962C8B-B14F-4D97-AF65-F5344CB8AC3E}">
        <p14:creationId xmlns:p14="http://schemas.microsoft.com/office/powerpoint/2010/main" val="37730438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4" name="Content Placeholder 3">
            <a:extLst>
              <a:ext uri="{FF2B5EF4-FFF2-40B4-BE49-F238E27FC236}">
                <a16:creationId xmlns:a16="http://schemas.microsoft.com/office/drawing/2014/main" id="{73421E82-AEB5-4F1E-94F9-AFDC0AAA8A92}"/>
              </a:ext>
            </a:extLst>
          </p:cNvPr>
          <p:cNvPicPr>
            <a:picLocks noGrp="1" noChangeAspect="1"/>
          </p:cNvPicPr>
          <p:nvPr>
            <p:ph idx="1"/>
          </p:nvPr>
        </p:nvPicPr>
        <p:blipFill>
          <a:blip r:embed="rId2"/>
          <a:stretch>
            <a:fillRect/>
          </a:stretch>
        </p:blipFill>
        <p:spPr>
          <a:xfrm>
            <a:off x="1083212" y="1690688"/>
            <a:ext cx="10270587" cy="4802187"/>
          </a:xfrm>
          <a:prstGeom prst="rect">
            <a:avLst/>
          </a:prstGeom>
        </p:spPr>
      </p:pic>
    </p:spTree>
    <p:extLst>
      <p:ext uri="{BB962C8B-B14F-4D97-AF65-F5344CB8AC3E}">
        <p14:creationId xmlns:p14="http://schemas.microsoft.com/office/powerpoint/2010/main" val="1231062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sp>
        <p:nvSpPr>
          <p:cNvPr id="5" name="Content Placeholder 4">
            <a:extLst>
              <a:ext uri="{FF2B5EF4-FFF2-40B4-BE49-F238E27FC236}">
                <a16:creationId xmlns:a16="http://schemas.microsoft.com/office/drawing/2014/main" id="{B5A3145E-38CB-40D8-9204-99EDF7510AA7}"/>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B285223F-0E15-4637-9A5D-41DE54850F7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26490803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3" name="Content Placeholder 2">
            <a:extLst>
              <a:ext uri="{FF2B5EF4-FFF2-40B4-BE49-F238E27FC236}">
                <a16:creationId xmlns:a16="http://schemas.microsoft.com/office/drawing/2014/main" id="{98651E66-812B-489D-A4C1-841C4F603932}"/>
              </a:ext>
            </a:extLst>
          </p:cNvPr>
          <p:cNvPicPr>
            <a:picLocks noGrp="1" noChangeAspect="1"/>
          </p:cNvPicPr>
          <p:nvPr>
            <p:ph idx="1"/>
          </p:nvPr>
        </p:nvPicPr>
        <p:blipFill>
          <a:blip r:embed="rId2"/>
          <a:stretch>
            <a:fillRect/>
          </a:stretch>
        </p:blipFill>
        <p:spPr>
          <a:xfrm>
            <a:off x="970671" y="1533378"/>
            <a:ext cx="10383129" cy="5324622"/>
          </a:xfrm>
          <a:prstGeom prst="rect">
            <a:avLst/>
          </a:prstGeom>
        </p:spPr>
      </p:pic>
    </p:spTree>
    <p:extLst>
      <p:ext uri="{BB962C8B-B14F-4D97-AF65-F5344CB8AC3E}">
        <p14:creationId xmlns:p14="http://schemas.microsoft.com/office/powerpoint/2010/main" val="612942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pic>
        <p:nvPicPr>
          <p:cNvPr id="6" name="Content Placeholder 5">
            <a:extLst>
              <a:ext uri="{FF2B5EF4-FFF2-40B4-BE49-F238E27FC236}">
                <a16:creationId xmlns:a16="http://schemas.microsoft.com/office/drawing/2014/main" id="{D2DB700E-3893-4D77-94A8-EC598F145BD2}"/>
              </a:ext>
            </a:extLst>
          </p:cNvPr>
          <p:cNvPicPr>
            <a:picLocks noGrp="1" noChangeAspect="1"/>
          </p:cNvPicPr>
          <p:nvPr>
            <p:ph idx="1"/>
          </p:nvPr>
        </p:nvPicPr>
        <p:blipFill>
          <a:blip r:embed="rId2"/>
          <a:stretch>
            <a:fillRect/>
          </a:stretch>
        </p:blipFill>
        <p:spPr>
          <a:xfrm>
            <a:off x="838200" y="1825625"/>
            <a:ext cx="10950525" cy="4786190"/>
          </a:xfrm>
          <a:prstGeom prst="rect">
            <a:avLst/>
          </a:prstGeom>
        </p:spPr>
      </p:pic>
    </p:spTree>
    <p:extLst>
      <p:ext uri="{BB962C8B-B14F-4D97-AF65-F5344CB8AC3E}">
        <p14:creationId xmlns:p14="http://schemas.microsoft.com/office/powerpoint/2010/main" val="26957036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7E0DE1-B56D-4727-B818-51B192509183}"/>
              </a:ext>
            </a:extLst>
          </p:cNvPr>
          <p:cNvPicPr>
            <a:picLocks noChangeAspect="1"/>
          </p:cNvPicPr>
          <p:nvPr/>
        </p:nvPicPr>
        <p:blipFill>
          <a:blip r:embed="rId2"/>
          <a:stretch>
            <a:fillRect/>
          </a:stretch>
        </p:blipFill>
        <p:spPr>
          <a:xfrm>
            <a:off x="0" y="1336431"/>
            <a:ext cx="12192000" cy="5519895"/>
          </a:xfrm>
          <a:prstGeom prst="rect">
            <a:avLst/>
          </a:prstGeom>
        </p:spPr>
      </p:pic>
    </p:spTree>
    <p:extLst>
      <p:ext uri="{BB962C8B-B14F-4D97-AF65-F5344CB8AC3E}">
        <p14:creationId xmlns:p14="http://schemas.microsoft.com/office/powerpoint/2010/main" val="37568155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0D85D5C5-2CEA-4983-B7BD-BDFC621A6CEF}"/>
              </a:ext>
            </a:extLst>
          </p:cNvPr>
          <p:cNvPicPr>
            <a:picLocks noChangeAspect="1"/>
          </p:cNvPicPr>
          <p:nvPr/>
        </p:nvPicPr>
        <p:blipFill>
          <a:blip r:embed="rId2"/>
          <a:stretch>
            <a:fillRect/>
          </a:stretch>
        </p:blipFill>
        <p:spPr>
          <a:xfrm>
            <a:off x="0" y="1519311"/>
            <a:ext cx="12192000" cy="5337015"/>
          </a:xfrm>
          <a:prstGeom prst="rect">
            <a:avLst/>
          </a:prstGeom>
        </p:spPr>
      </p:pic>
    </p:spTree>
    <p:extLst>
      <p:ext uri="{BB962C8B-B14F-4D97-AF65-F5344CB8AC3E}">
        <p14:creationId xmlns:p14="http://schemas.microsoft.com/office/powerpoint/2010/main" val="74565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pic>
        <p:nvPicPr>
          <p:cNvPr id="5" name="Content Placeholder 4">
            <a:extLst>
              <a:ext uri="{FF2B5EF4-FFF2-40B4-BE49-F238E27FC236}">
                <a16:creationId xmlns:a16="http://schemas.microsoft.com/office/drawing/2014/main" id="{94BBB6B3-B195-43E1-9BAA-E1042DA09018}"/>
              </a:ext>
            </a:extLst>
          </p:cNvPr>
          <p:cNvPicPr>
            <a:picLocks noGrp="1" noChangeAspect="1"/>
          </p:cNvPicPr>
          <p:nvPr>
            <p:ph idx="1"/>
          </p:nvPr>
        </p:nvPicPr>
        <p:blipFill>
          <a:blip r:embed="rId2"/>
          <a:stretch>
            <a:fillRect/>
          </a:stretch>
        </p:blipFill>
        <p:spPr>
          <a:xfrm>
            <a:off x="970671" y="1690688"/>
            <a:ext cx="10515600" cy="5019601"/>
          </a:xfrm>
          <a:prstGeom prst="rect">
            <a:avLst/>
          </a:prstGeom>
        </p:spPr>
      </p:pic>
    </p:spTree>
    <p:extLst>
      <p:ext uri="{BB962C8B-B14F-4D97-AF65-F5344CB8AC3E}">
        <p14:creationId xmlns:p14="http://schemas.microsoft.com/office/powerpoint/2010/main" val="122212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AI Examples – Chess playing machine</a:t>
            </a:r>
          </a:p>
        </p:txBody>
      </p:sp>
      <p:sp>
        <p:nvSpPr>
          <p:cNvPr id="4" name="Content Placeholder 3">
            <a:extLst>
              <a:ext uri="{FF2B5EF4-FFF2-40B4-BE49-F238E27FC236}">
                <a16:creationId xmlns:a16="http://schemas.microsoft.com/office/drawing/2014/main" id="{D6A0EE42-960D-4244-8E64-2F53C7EE2FA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4B91F13-E7F1-4CA2-B7B6-FE0293499DE4}"/>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16995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52D46CED-FE95-405F-A61B-FD3786878480}"/>
              </a:ext>
            </a:extLst>
          </p:cNvPr>
          <p:cNvPicPr>
            <a:picLocks noChangeAspect="1"/>
          </p:cNvPicPr>
          <p:nvPr/>
        </p:nvPicPr>
        <p:blipFill>
          <a:blip r:embed="rId2"/>
          <a:stretch>
            <a:fillRect/>
          </a:stretch>
        </p:blipFill>
        <p:spPr>
          <a:xfrm>
            <a:off x="0" y="1505243"/>
            <a:ext cx="12192000" cy="5351083"/>
          </a:xfrm>
          <a:prstGeom prst="rect">
            <a:avLst/>
          </a:prstGeom>
        </p:spPr>
      </p:pic>
    </p:spTree>
    <p:extLst>
      <p:ext uri="{BB962C8B-B14F-4D97-AF65-F5344CB8AC3E}">
        <p14:creationId xmlns:p14="http://schemas.microsoft.com/office/powerpoint/2010/main" val="28278999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4E56FD91-9684-4935-9C67-14EFB5B2ABBF}"/>
              </a:ext>
            </a:extLst>
          </p:cNvPr>
          <p:cNvPicPr>
            <a:picLocks noChangeAspect="1"/>
          </p:cNvPicPr>
          <p:nvPr/>
        </p:nvPicPr>
        <p:blipFill>
          <a:blip r:embed="rId2"/>
          <a:stretch>
            <a:fillRect/>
          </a:stretch>
        </p:blipFill>
        <p:spPr>
          <a:xfrm>
            <a:off x="0" y="1505243"/>
            <a:ext cx="12192000" cy="5351083"/>
          </a:xfrm>
          <a:prstGeom prst="rect">
            <a:avLst/>
          </a:prstGeom>
        </p:spPr>
      </p:pic>
    </p:spTree>
    <p:extLst>
      <p:ext uri="{BB962C8B-B14F-4D97-AF65-F5344CB8AC3E}">
        <p14:creationId xmlns:p14="http://schemas.microsoft.com/office/powerpoint/2010/main" val="33901108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Linear Regression </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lstStyle/>
          <a:p>
            <a:r>
              <a:rPr lang="en-IN" dirty="0"/>
              <a:t> </a:t>
            </a:r>
            <a:r>
              <a:rPr lang="en-IN" b="1" dirty="0"/>
              <a:t>y = </a:t>
            </a:r>
            <a:r>
              <a:rPr lang="en-IN" b="1" dirty="0" err="1"/>
              <a:t>ax</a:t>
            </a:r>
            <a:r>
              <a:rPr lang="en-IN" b="1" dirty="0"/>
              <a:t> + b</a:t>
            </a:r>
          </a:p>
          <a:p>
            <a:r>
              <a:rPr lang="en-IN" dirty="0"/>
              <a:t>Linear regression is a way to model the relationship between two variables. You might also recognize the equation as the </a:t>
            </a:r>
            <a:r>
              <a:rPr lang="en-IN" b="1" dirty="0"/>
              <a:t>slope formula</a:t>
            </a:r>
            <a:r>
              <a:rPr lang="en-IN" dirty="0"/>
              <a:t>. The equation has the form Y=</a:t>
            </a:r>
            <a:r>
              <a:rPr lang="en-IN" dirty="0" err="1"/>
              <a:t>a+bX</a:t>
            </a:r>
            <a:r>
              <a:rPr lang="en-IN" dirty="0"/>
              <a:t>, where Y is the dependent variable (that’s the variable that goes on the Y axis), X is the independent variable (i.e. it is plotted on the X axis), b is the slope of the line and a is the y-intercept.</a:t>
            </a:r>
          </a:p>
          <a:p>
            <a:endParaRPr lang="en-IN" b="1" dirty="0"/>
          </a:p>
          <a:p>
            <a:endParaRPr lang="en-IN" dirty="0"/>
          </a:p>
        </p:txBody>
      </p:sp>
      <p:pic>
        <p:nvPicPr>
          <p:cNvPr id="6" name="Picture 5">
            <a:extLst>
              <a:ext uri="{FF2B5EF4-FFF2-40B4-BE49-F238E27FC236}">
                <a16:creationId xmlns:a16="http://schemas.microsoft.com/office/drawing/2014/main" id="{DA5720BA-F611-4F75-ADA9-062A6193E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992" y="4767703"/>
            <a:ext cx="4527818" cy="1500089"/>
          </a:xfrm>
          <a:prstGeom prst="rect">
            <a:avLst/>
          </a:prstGeom>
        </p:spPr>
      </p:pic>
    </p:spTree>
    <p:extLst>
      <p:ext uri="{BB962C8B-B14F-4D97-AF65-F5344CB8AC3E}">
        <p14:creationId xmlns:p14="http://schemas.microsoft.com/office/powerpoint/2010/main" val="1902435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Linear Regression - </a:t>
            </a:r>
            <a:r>
              <a:rPr lang="en-IN" b="1" dirty="0"/>
              <a:t>Correlation coefficients </a:t>
            </a:r>
            <a:endParaRPr lang="en-IN" dirty="0"/>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867829"/>
            <a:ext cx="10515600" cy="4351338"/>
          </a:xfrm>
        </p:spPr>
        <p:txBody>
          <a:bodyPr/>
          <a:lstStyle/>
          <a:p>
            <a:r>
              <a:rPr lang="en-IN" b="1" dirty="0"/>
              <a:t>Correlation coefficients are used in statistics to measure how strong a relationship is between two variables. There are several types of correlation coefficient: Pearson’s correlation (also called Pearson’s R) is a correlation coefficient commonly used in linear regression. If you’re starting out in statistics, you’ll probably learn about Pearson’s R first. In fact, when anyone refers to the correlation coefficient, they are usually talking about Pearson’s.</a:t>
            </a:r>
          </a:p>
          <a:p>
            <a:r>
              <a:rPr lang="en-IN" b="1" dirty="0"/>
              <a:t>http://www.statisticshowto.com/probability-and-statistics/correlation-coefficient-formula/</a:t>
            </a:r>
          </a:p>
          <a:p>
            <a:endParaRPr lang="en-IN" dirty="0"/>
          </a:p>
        </p:txBody>
      </p:sp>
      <p:pic>
        <p:nvPicPr>
          <p:cNvPr id="1026" name="Picture 2" descr="pearson correlation">
            <a:extLst>
              <a:ext uri="{FF2B5EF4-FFF2-40B4-BE49-F238E27FC236}">
                <a16:creationId xmlns:a16="http://schemas.microsoft.com/office/drawing/2014/main" id="{79F8E937-0ACA-4A77-AB47-3458C5444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711" y="5359791"/>
            <a:ext cx="9190528" cy="1498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721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Degree of polynomial -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400" b="1" dirty="0">
                <a:latin typeface="Arial" panose="020B0604020202020204" pitchFamily="34" charset="0"/>
                <a:cs typeface="Arial" panose="020B0604020202020204" pitchFamily="34" charset="0"/>
              </a:rPr>
              <a:t>Degree 1 - Linear Polynomials - After combining the degrees of terms if the highest degree is 1 it is called Linear Polynomials </a:t>
            </a:r>
          </a:p>
          <a:p>
            <a:r>
              <a:rPr lang="en-IN" sz="1400" b="1" dirty="0">
                <a:latin typeface="Arial" panose="020B0604020202020204" pitchFamily="34" charset="0"/>
                <a:cs typeface="Arial" panose="020B0604020202020204" pitchFamily="34" charset="0"/>
              </a:rPr>
              <a:t>Examples of Linear Polynomials are </a:t>
            </a:r>
          </a:p>
          <a:p>
            <a:r>
              <a:rPr lang="en-IN" sz="1400" b="1" dirty="0">
                <a:latin typeface="Arial" panose="020B0604020202020204" pitchFamily="34" charset="0"/>
                <a:cs typeface="Arial" panose="020B0604020202020204" pitchFamily="34" charset="0"/>
              </a:rPr>
              <a:t>2x : This can also be written as 2x1, as the highest degree of this term is 1 it is called Linear Polynomial </a:t>
            </a:r>
          </a:p>
          <a:p>
            <a:r>
              <a:rPr lang="en-IN" sz="1400" b="1" dirty="0">
                <a:latin typeface="Arial" panose="020B0604020202020204" pitchFamily="34" charset="0"/>
                <a:cs typeface="Arial" panose="020B0604020202020204" pitchFamily="34" charset="0"/>
              </a:rPr>
              <a:t>2x + 2 : </a:t>
            </a:r>
          </a:p>
          <a:p>
            <a:r>
              <a:rPr lang="en-IN" sz="1400" b="1" dirty="0">
                <a:latin typeface="Arial" panose="020B0604020202020204" pitchFamily="34" charset="0"/>
                <a:cs typeface="Arial" panose="020B0604020202020204" pitchFamily="34" charset="0"/>
              </a:rPr>
              <a:t>This can also be written as 2x1 + 2 </a:t>
            </a:r>
          </a:p>
          <a:p>
            <a:r>
              <a:rPr lang="en-IN" sz="1400" b="1" dirty="0">
                <a:latin typeface="Arial" panose="020B0604020202020204" pitchFamily="34" charset="0"/>
                <a:cs typeface="Arial" panose="020B0604020202020204" pitchFamily="34" charset="0"/>
              </a:rPr>
              <a:t>Term 2x has the degree 1 . </a:t>
            </a:r>
          </a:p>
          <a:p>
            <a:r>
              <a:rPr lang="en-IN" sz="1400" b="1" dirty="0">
                <a:latin typeface="Arial" panose="020B0604020202020204" pitchFamily="34" charset="0"/>
                <a:cs typeface="Arial" panose="020B0604020202020204" pitchFamily="34" charset="0"/>
              </a:rPr>
              <a:t>Term 2 has the degree 0. </a:t>
            </a:r>
          </a:p>
          <a:p>
            <a:r>
              <a:rPr lang="en-IN" sz="1400" b="1" dirty="0">
                <a:latin typeface="Arial" panose="020B0604020202020204" pitchFamily="34" charset="0"/>
                <a:cs typeface="Arial" panose="020B0604020202020204" pitchFamily="34" charset="0"/>
              </a:rPr>
              <a:t>As the highest degree we can get is 1 it is called Linear Polynomial </a:t>
            </a:r>
          </a:p>
          <a:p>
            <a:r>
              <a:rPr lang="en-IN" sz="1400" b="1" dirty="0">
                <a:latin typeface="Arial" panose="020B0604020202020204" pitchFamily="34" charset="0"/>
                <a:cs typeface="Arial" panose="020B0604020202020204" pitchFamily="34" charset="0"/>
              </a:rPr>
              <a:t>2x + 2y + 2 : </a:t>
            </a:r>
          </a:p>
          <a:p>
            <a:r>
              <a:rPr lang="en-IN" sz="1400" b="1" dirty="0">
                <a:latin typeface="Arial" panose="020B0604020202020204" pitchFamily="34" charset="0"/>
                <a:cs typeface="Arial" panose="020B0604020202020204" pitchFamily="34" charset="0"/>
              </a:rPr>
              <a:t>This can also be written as 2x1 + 2y1 + 2 </a:t>
            </a:r>
          </a:p>
          <a:p>
            <a:r>
              <a:rPr lang="en-IN" sz="1400" b="1" dirty="0">
                <a:latin typeface="Arial" panose="020B0604020202020204" pitchFamily="34" charset="0"/>
                <a:cs typeface="Arial" panose="020B0604020202020204" pitchFamily="34" charset="0"/>
              </a:rPr>
              <a:t>Term 2x has the degree 1 </a:t>
            </a:r>
          </a:p>
          <a:p>
            <a:r>
              <a:rPr lang="en-IN" sz="1400" b="1" dirty="0">
                <a:latin typeface="Arial" panose="020B0604020202020204" pitchFamily="34" charset="0"/>
                <a:cs typeface="Arial" panose="020B0604020202020204" pitchFamily="34" charset="0"/>
              </a:rPr>
              <a:t>Term 2y also has the degree 1 </a:t>
            </a:r>
          </a:p>
          <a:p>
            <a:r>
              <a:rPr lang="en-IN" sz="1400" b="1" dirty="0">
                <a:latin typeface="Arial" panose="020B0604020202020204" pitchFamily="34" charset="0"/>
                <a:cs typeface="Arial" panose="020B0604020202020204" pitchFamily="34" charset="0"/>
              </a:rPr>
              <a:t>Term 2 has the degree 0 </a:t>
            </a:r>
          </a:p>
          <a:p>
            <a:r>
              <a:rPr lang="en-IN" sz="1400" b="1" dirty="0">
                <a:latin typeface="Arial" panose="020B0604020202020204" pitchFamily="34" charset="0"/>
                <a:cs typeface="Arial" panose="020B0604020202020204" pitchFamily="34" charset="0"/>
              </a:rPr>
              <a:t>As the highest degree we can get is 1 it is called Linear Polynomial </a:t>
            </a: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70305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Degree of polynomial - Quadratic</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400" dirty="0">
                <a:latin typeface="Arial" panose="020B0604020202020204" pitchFamily="34" charset="0"/>
                <a:cs typeface="Arial" panose="020B0604020202020204" pitchFamily="34" charset="0"/>
              </a:rPr>
              <a:t>Degree 2 - Quadratic Polynomials - After combining the degrees of terms if the highest degree of any term is 2 it is called Quadratic Polynomials </a:t>
            </a:r>
          </a:p>
          <a:p>
            <a:r>
              <a:rPr lang="en-IN" sz="1400" dirty="0">
                <a:latin typeface="Arial" panose="020B0604020202020204" pitchFamily="34" charset="0"/>
                <a:cs typeface="Arial" panose="020B0604020202020204" pitchFamily="34" charset="0"/>
              </a:rPr>
              <a:t>Examples of Quadratic Polynomials are `</a:t>
            </a:r>
          </a:p>
          <a:p>
            <a:r>
              <a:rPr lang="en-IN" sz="1400" dirty="0">
                <a:latin typeface="Arial" panose="020B0604020202020204" pitchFamily="34" charset="0"/>
                <a:cs typeface="Arial" panose="020B0604020202020204" pitchFamily="34" charset="0"/>
              </a:rPr>
              <a:t>After combining the degrees of term 2xy the sum total of degree is 2. </a:t>
            </a:r>
          </a:p>
          <a:p>
            <a:r>
              <a:rPr lang="en-IN" sz="1400" dirty="0">
                <a:latin typeface="Arial" panose="020B0604020202020204" pitchFamily="34" charset="0"/>
                <a:cs typeface="Arial" panose="020B0604020202020204" pitchFamily="34" charset="0"/>
              </a:rPr>
              <a:t>Term 2y has the degree 1 </a:t>
            </a:r>
          </a:p>
          <a:p>
            <a:r>
              <a:rPr lang="en-IN" sz="1400" dirty="0">
                <a:latin typeface="Arial" panose="020B0604020202020204" pitchFamily="34" charset="0"/>
                <a:cs typeface="Arial" panose="020B0604020202020204" pitchFamily="34" charset="0"/>
              </a:rPr>
              <a:t>As the highest degree we can get is 2 it is called Quadratic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2xy + 2y - 1 - </a:t>
            </a:r>
          </a:p>
          <a:p>
            <a:r>
              <a:rPr lang="en-IN" sz="1400" dirty="0">
                <a:latin typeface="Arial" panose="020B0604020202020204" pitchFamily="34" charset="0"/>
                <a:cs typeface="Arial" panose="020B0604020202020204" pitchFamily="34" charset="0"/>
              </a:rPr>
              <a:t>This can also be written as 2x1y1 + 2y1 - 1 </a:t>
            </a:r>
          </a:p>
          <a:p>
            <a:r>
              <a:rPr lang="en-IN" sz="1400" dirty="0">
                <a:latin typeface="Arial" panose="020B0604020202020204" pitchFamily="34" charset="0"/>
                <a:cs typeface="Arial" panose="020B0604020202020204" pitchFamily="34" charset="0"/>
              </a:rPr>
              <a:t>After combining the degrees of term 2xy, the sum total of degree is 2. </a:t>
            </a:r>
          </a:p>
          <a:p>
            <a:r>
              <a:rPr lang="en-IN" sz="1400" dirty="0">
                <a:latin typeface="Arial" panose="020B0604020202020204" pitchFamily="34" charset="0"/>
                <a:cs typeface="Arial" panose="020B0604020202020204" pitchFamily="34" charset="0"/>
              </a:rPr>
              <a:t>Term 2y has the degree 1 </a:t>
            </a:r>
          </a:p>
          <a:p>
            <a:r>
              <a:rPr lang="en-IN" sz="1400" dirty="0">
                <a:latin typeface="Arial" panose="020B0604020202020204" pitchFamily="34" charset="0"/>
                <a:cs typeface="Arial" panose="020B0604020202020204" pitchFamily="34" charset="0"/>
              </a:rPr>
              <a:t>Term 1 has the degree 0. </a:t>
            </a:r>
          </a:p>
          <a:p>
            <a:r>
              <a:rPr lang="en-IN" sz="1400" dirty="0">
                <a:latin typeface="Arial" panose="020B0604020202020204" pitchFamily="34" charset="0"/>
                <a:cs typeface="Arial" panose="020B0604020202020204" pitchFamily="34" charset="0"/>
              </a:rPr>
              <a:t>As the highest degree we can get is 2 it is called Quadratic Polynomial </a:t>
            </a:r>
          </a:p>
        </p:txBody>
      </p:sp>
    </p:spTree>
    <p:extLst>
      <p:ext uri="{BB962C8B-B14F-4D97-AF65-F5344CB8AC3E}">
        <p14:creationId xmlns:p14="http://schemas.microsoft.com/office/powerpoint/2010/main" val="6092307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Degree of polynomial - Cubic</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400" dirty="0">
                <a:latin typeface="Arial" panose="020B0604020202020204" pitchFamily="34" charset="0"/>
                <a:cs typeface="Arial" panose="020B0604020202020204" pitchFamily="34" charset="0"/>
              </a:rPr>
              <a:t>Degree 3 - Cubic Polynomials - After combining the degrees of terms if the highest degree of any term is 3 it is called Cubic Polynomials Examples of Cubic Polynomials are 2x3 : This is a single term having highest degree of 3 and is therefore called Cubic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2x3 + 2y2 : </a:t>
            </a:r>
          </a:p>
          <a:p>
            <a:r>
              <a:rPr lang="en-IN" sz="1400" dirty="0">
                <a:latin typeface="Arial" panose="020B0604020202020204" pitchFamily="34" charset="0"/>
                <a:cs typeface="Arial" panose="020B0604020202020204" pitchFamily="34" charset="0"/>
              </a:rPr>
              <a:t>Term 2x3 has the degree 3 </a:t>
            </a:r>
          </a:p>
          <a:p>
            <a:r>
              <a:rPr lang="en-IN" sz="1400" dirty="0">
                <a:latin typeface="Arial" panose="020B0604020202020204" pitchFamily="34" charset="0"/>
                <a:cs typeface="Arial" panose="020B0604020202020204" pitchFamily="34" charset="0"/>
              </a:rPr>
              <a:t>Term 2y2 has the degree 2 </a:t>
            </a:r>
          </a:p>
          <a:p>
            <a:r>
              <a:rPr lang="en-IN" sz="1400" dirty="0">
                <a:latin typeface="Arial" panose="020B0604020202020204" pitchFamily="34" charset="0"/>
                <a:cs typeface="Arial" panose="020B0604020202020204" pitchFamily="34" charset="0"/>
              </a:rPr>
              <a:t>As the highest degree we can get is 3 it is called Cubic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2x3 + 2y2 + 2 : </a:t>
            </a:r>
          </a:p>
          <a:p>
            <a:r>
              <a:rPr lang="en-IN" sz="1400" dirty="0">
                <a:latin typeface="Arial" panose="020B0604020202020204" pitchFamily="34" charset="0"/>
                <a:cs typeface="Arial" panose="020B0604020202020204" pitchFamily="34" charset="0"/>
              </a:rPr>
              <a:t>Term 2x3 has the degree 3 </a:t>
            </a:r>
          </a:p>
          <a:p>
            <a:r>
              <a:rPr lang="en-IN" sz="1400" dirty="0">
                <a:latin typeface="Arial" panose="020B0604020202020204" pitchFamily="34" charset="0"/>
                <a:cs typeface="Arial" panose="020B0604020202020204" pitchFamily="34" charset="0"/>
              </a:rPr>
              <a:t>Term 2y2 has the degree 2. </a:t>
            </a:r>
          </a:p>
          <a:p>
            <a:r>
              <a:rPr lang="en-IN" sz="1400" dirty="0">
                <a:latin typeface="Arial" panose="020B0604020202020204" pitchFamily="34" charset="0"/>
                <a:cs typeface="Arial" panose="020B0604020202020204" pitchFamily="34" charset="0"/>
              </a:rPr>
              <a:t>Term 2 has the degree 0 </a:t>
            </a:r>
          </a:p>
          <a:p>
            <a:r>
              <a:rPr lang="en-IN" sz="1400" dirty="0">
                <a:latin typeface="Arial" panose="020B0604020202020204" pitchFamily="34" charset="0"/>
                <a:cs typeface="Arial" panose="020B0604020202020204" pitchFamily="34" charset="0"/>
              </a:rPr>
              <a:t>As the highest degree we can get is 3 it is called Cubic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2x2z + 2y : </a:t>
            </a:r>
          </a:p>
          <a:p>
            <a:r>
              <a:rPr lang="en-IN" sz="1400" dirty="0">
                <a:latin typeface="Arial" panose="020B0604020202020204" pitchFamily="34" charset="0"/>
                <a:cs typeface="Arial" panose="020B0604020202020204" pitchFamily="34" charset="0"/>
              </a:rPr>
              <a:t>This can also be written as 2x2z1 + 2y1 </a:t>
            </a:r>
          </a:p>
          <a:p>
            <a:r>
              <a:rPr lang="en-IN" sz="1400" dirty="0">
                <a:latin typeface="Arial" panose="020B0604020202020204" pitchFamily="34" charset="0"/>
                <a:cs typeface="Arial" panose="020B0604020202020204" pitchFamily="34" charset="0"/>
              </a:rPr>
              <a:t>After combining the degrees of term 2x2z, the sum total of degree is 3, </a:t>
            </a:r>
          </a:p>
          <a:p>
            <a:r>
              <a:rPr lang="en-IN" sz="1400" dirty="0">
                <a:latin typeface="Arial" panose="020B0604020202020204" pitchFamily="34" charset="0"/>
                <a:cs typeface="Arial" panose="020B0604020202020204" pitchFamily="34" charset="0"/>
              </a:rPr>
              <a:t>Term 2y has degree 1 </a:t>
            </a:r>
          </a:p>
          <a:p>
            <a:r>
              <a:rPr lang="en-IN" sz="1400" dirty="0">
                <a:latin typeface="Arial" panose="020B0604020202020204" pitchFamily="34" charset="0"/>
                <a:cs typeface="Arial" panose="020B0604020202020204" pitchFamily="34" charset="0"/>
              </a:rPr>
              <a:t>As the highest degree we can get is 3 it is called Cubic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2xyz + 2y + 2 : After combining the degrees of term 2xyz, the sum total of degree is 3, as highest degree of term is 3 it is called Cubic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2x2 y + 2y + 2 : </a:t>
            </a:r>
          </a:p>
          <a:p>
            <a:r>
              <a:rPr lang="en-IN" sz="1400" dirty="0">
                <a:latin typeface="Arial" panose="020B0604020202020204" pitchFamily="34" charset="0"/>
                <a:cs typeface="Arial" panose="020B0604020202020204" pitchFamily="34" charset="0"/>
              </a:rPr>
              <a:t>This can also be written as 2x2 y1 + 2y1 + 2 </a:t>
            </a:r>
          </a:p>
          <a:p>
            <a:r>
              <a:rPr lang="en-IN" sz="1400" dirty="0">
                <a:latin typeface="Arial" panose="020B0604020202020204" pitchFamily="34" charset="0"/>
                <a:cs typeface="Arial" panose="020B0604020202020204" pitchFamily="34" charset="0"/>
              </a:rPr>
              <a:t>After combining the degrees of term 2x2 y, the sum total of degree is 3 </a:t>
            </a:r>
          </a:p>
          <a:p>
            <a:r>
              <a:rPr lang="en-IN" sz="1400" dirty="0">
                <a:latin typeface="Arial" panose="020B0604020202020204" pitchFamily="34" charset="0"/>
                <a:cs typeface="Arial" panose="020B0604020202020204" pitchFamily="34" charset="0"/>
              </a:rPr>
              <a:t>Term 2y has the degree 1 </a:t>
            </a:r>
          </a:p>
          <a:p>
            <a:r>
              <a:rPr lang="en-IN" sz="1400" dirty="0">
                <a:latin typeface="Arial" panose="020B0604020202020204" pitchFamily="34" charset="0"/>
                <a:cs typeface="Arial" panose="020B0604020202020204" pitchFamily="34" charset="0"/>
              </a:rPr>
              <a:t>Term 2 has the degree 0 </a:t>
            </a:r>
          </a:p>
          <a:p>
            <a:r>
              <a:rPr lang="en-IN" sz="1400" dirty="0">
                <a:latin typeface="Arial" panose="020B0604020202020204" pitchFamily="34" charset="0"/>
                <a:cs typeface="Arial" panose="020B0604020202020204" pitchFamily="34" charset="0"/>
              </a:rPr>
              <a:t>As the highest degree we can get is 3 it is called Cubic Polynomial </a:t>
            </a:r>
          </a:p>
        </p:txBody>
      </p:sp>
    </p:spTree>
    <p:extLst>
      <p:ext uri="{BB962C8B-B14F-4D97-AF65-F5344CB8AC3E}">
        <p14:creationId xmlns:p14="http://schemas.microsoft.com/office/powerpoint/2010/main" val="3399751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800" b="1" dirty="0">
                <a:latin typeface="Arial" panose="020B0604020202020204" pitchFamily="34" charset="0"/>
                <a:cs typeface="Arial" panose="020B0604020202020204" pitchFamily="34" charset="0"/>
              </a:rPr>
              <a:t>Regression</a:t>
            </a:r>
          </a:p>
          <a:p>
            <a:pPr lvl="1"/>
            <a:r>
              <a:rPr lang="en-IN" sz="1400" b="1" dirty="0">
                <a:latin typeface="Arial" panose="020B0604020202020204" pitchFamily="34" charset="0"/>
                <a:cs typeface="Arial" panose="020B0604020202020204" pitchFamily="34" charset="0"/>
              </a:rPr>
              <a:t>Simple Linear Regression</a:t>
            </a:r>
          </a:p>
          <a:p>
            <a:pPr lvl="1"/>
            <a:r>
              <a:rPr lang="en-IN" sz="1400" b="1" dirty="0">
                <a:latin typeface="Arial" panose="020B0604020202020204" pitchFamily="34" charset="0"/>
                <a:cs typeface="Arial" panose="020B0604020202020204" pitchFamily="34" charset="0"/>
              </a:rPr>
              <a:t>Multiple Linear Regression</a:t>
            </a:r>
          </a:p>
          <a:p>
            <a:pPr lvl="1"/>
            <a:r>
              <a:rPr lang="en-IN" sz="1400" b="1" dirty="0">
                <a:latin typeface="Arial" panose="020B0604020202020204" pitchFamily="34" charset="0"/>
                <a:cs typeface="Arial" panose="020B0604020202020204" pitchFamily="34" charset="0"/>
              </a:rPr>
              <a:t>Polynomial Regression</a:t>
            </a:r>
          </a:p>
          <a:p>
            <a:pPr lvl="1"/>
            <a:r>
              <a:rPr lang="en-IN" sz="1400" b="1" dirty="0">
                <a:latin typeface="Arial" panose="020B0604020202020204" pitchFamily="34" charset="0"/>
                <a:cs typeface="Arial" panose="020B0604020202020204" pitchFamily="34" charset="0"/>
              </a:rPr>
              <a:t>Support Vector Regression</a:t>
            </a:r>
          </a:p>
          <a:p>
            <a:pPr lvl="1"/>
            <a:r>
              <a:rPr lang="en-IN" sz="1400" b="1" dirty="0">
                <a:latin typeface="Arial" panose="020B0604020202020204" pitchFamily="34" charset="0"/>
                <a:cs typeface="Arial" panose="020B0604020202020204" pitchFamily="34" charset="0"/>
              </a:rPr>
              <a:t>Decision Tree Regression</a:t>
            </a:r>
          </a:p>
          <a:p>
            <a:pPr lvl="1"/>
            <a:r>
              <a:rPr lang="en-IN" sz="1400" b="1" dirty="0">
                <a:latin typeface="Arial" panose="020B0604020202020204" pitchFamily="34" charset="0"/>
                <a:cs typeface="Arial" panose="020B0604020202020204" pitchFamily="34" charset="0"/>
              </a:rPr>
              <a:t>Random forest Regression</a:t>
            </a: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92679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800" b="1" dirty="0">
                <a:latin typeface="Arial" panose="020B0604020202020204" pitchFamily="34" charset="0"/>
                <a:cs typeface="Arial" panose="020B0604020202020204" pitchFamily="34" charset="0"/>
              </a:rPr>
              <a:t>Multiple Linear Regression</a:t>
            </a:r>
          </a:p>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D1BDB79-D3DC-4ACC-8387-4C6F8E6B0445}"/>
              </a:ext>
            </a:extLst>
          </p:cNvPr>
          <p:cNvPicPr>
            <a:picLocks noChangeAspect="1"/>
          </p:cNvPicPr>
          <p:nvPr/>
        </p:nvPicPr>
        <p:blipFill>
          <a:blip r:embed="rId2"/>
          <a:stretch>
            <a:fillRect/>
          </a:stretch>
        </p:blipFill>
        <p:spPr>
          <a:xfrm>
            <a:off x="0" y="2124222"/>
            <a:ext cx="12192000" cy="4732104"/>
          </a:xfrm>
          <a:prstGeom prst="rect">
            <a:avLst/>
          </a:prstGeom>
        </p:spPr>
      </p:pic>
    </p:spTree>
    <p:extLst>
      <p:ext uri="{BB962C8B-B14F-4D97-AF65-F5344CB8AC3E}">
        <p14:creationId xmlns:p14="http://schemas.microsoft.com/office/powerpoint/2010/main" val="2541825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407B055-732F-47C7-9C9D-F2DC330ADEB8}"/>
              </a:ext>
            </a:extLst>
          </p:cNvPr>
          <p:cNvPicPr>
            <a:picLocks noChangeAspect="1"/>
          </p:cNvPicPr>
          <p:nvPr/>
        </p:nvPicPr>
        <p:blipFill>
          <a:blip r:embed="rId2"/>
          <a:stretch>
            <a:fillRect/>
          </a:stretch>
        </p:blipFill>
        <p:spPr>
          <a:xfrm>
            <a:off x="0" y="1448972"/>
            <a:ext cx="12192000" cy="5407354"/>
          </a:xfrm>
          <a:prstGeom prst="rect">
            <a:avLst/>
          </a:prstGeom>
        </p:spPr>
      </p:pic>
    </p:spTree>
    <p:extLst>
      <p:ext uri="{BB962C8B-B14F-4D97-AF65-F5344CB8AC3E}">
        <p14:creationId xmlns:p14="http://schemas.microsoft.com/office/powerpoint/2010/main" val="3257300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AI Examples – Tesla self driven car</a:t>
            </a:r>
          </a:p>
        </p:txBody>
      </p:sp>
      <p:pic>
        <p:nvPicPr>
          <p:cNvPr id="3" name="Content Placeholder 2">
            <a:extLst>
              <a:ext uri="{FF2B5EF4-FFF2-40B4-BE49-F238E27FC236}">
                <a16:creationId xmlns:a16="http://schemas.microsoft.com/office/drawing/2014/main" id="{692BC7B4-5A61-4B6D-831A-753E269BE092}"/>
              </a:ext>
            </a:extLst>
          </p:cNvPr>
          <p:cNvPicPr>
            <a:picLocks noGrp="1" noChangeAspect="1"/>
          </p:cNvPicPr>
          <p:nvPr>
            <p:ph idx="1"/>
          </p:nvPr>
        </p:nvPicPr>
        <p:blipFill>
          <a:blip r:embed="rId2"/>
          <a:stretch>
            <a:fillRect/>
          </a:stretch>
        </p:blipFill>
        <p:spPr>
          <a:xfrm>
            <a:off x="998806" y="1690688"/>
            <a:ext cx="10241279" cy="4486275"/>
          </a:xfrm>
          <a:prstGeom prst="rect">
            <a:avLst/>
          </a:prstGeom>
        </p:spPr>
      </p:pic>
    </p:spTree>
    <p:extLst>
      <p:ext uri="{BB962C8B-B14F-4D97-AF65-F5344CB8AC3E}">
        <p14:creationId xmlns:p14="http://schemas.microsoft.com/office/powerpoint/2010/main" val="3173327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F3E6D1B-8D60-483A-9DB4-53E10A459603}"/>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33659525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D03C561-5CCC-457F-BCB8-F223930BE6BF}"/>
              </a:ext>
            </a:extLst>
          </p:cNvPr>
          <p:cNvPicPr>
            <a:picLocks noChangeAspect="1"/>
          </p:cNvPicPr>
          <p:nvPr/>
        </p:nvPicPr>
        <p:blipFill>
          <a:blip r:embed="rId2"/>
          <a:stretch>
            <a:fillRect/>
          </a:stretch>
        </p:blipFill>
        <p:spPr>
          <a:xfrm>
            <a:off x="0" y="1589649"/>
            <a:ext cx="12192000" cy="5266677"/>
          </a:xfrm>
          <a:prstGeom prst="rect">
            <a:avLst/>
          </a:prstGeom>
        </p:spPr>
      </p:pic>
    </p:spTree>
    <p:extLst>
      <p:ext uri="{BB962C8B-B14F-4D97-AF65-F5344CB8AC3E}">
        <p14:creationId xmlns:p14="http://schemas.microsoft.com/office/powerpoint/2010/main" val="2285093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C36A2FF-654C-4C44-9A90-9E5E2F331FF2}"/>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7689202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C5F69B2-F28F-41AE-8BC5-C21D39AFC3EF}"/>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40484889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067E89A-8716-49C2-BA2B-937DC0CAFBB9}"/>
              </a:ext>
            </a:extLst>
          </p:cNvPr>
          <p:cNvPicPr>
            <a:picLocks noChangeAspect="1"/>
          </p:cNvPicPr>
          <p:nvPr/>
        </p:nvPicPr>
        <p:blipFill>
          <a:blip r:embed="rId2"/>
          <a:stretch>
            <a:fillRect/>
          </a:stretch>
        </p:blipFill>
        <p:spPr>
          <a:xfrm>
            <a:off x="0" y="1561514"/>
            <a:ext cx="12192000" cy="5294812"/>
          </a:xfrm>
          <a:prstGeom prst="rect">
            <a:avLst/>
          </a:prstGeom>
        </p:spPr>
      </p:pic>
    </p:spTree>
    <p:extLst>
      <p:ext uri="{BB962C8B-B14F-4D97-AF65-F5344CB8AC3E}">
        <p14:creationId xmlns:p14="http://schemas.microsoft.com/office/powerpoint/2010/main" val="11345760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93F4924-66B1-4DB9-9DF8-6B652AEF4ED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29300444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91AABD9-7D98-4197-8DBA-283343FFF0AB}"/>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32959442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D7A9C22-6520-4868-A36C-9609D183ADC4}"/>
              </a:ext>
            </a:extLst>
          </p:cNvPr>
          <p:cNvPicPr>
            <a:picLocks noChangeAspect="1"/>
          </p:cNvPicPr>
          <p:nvPr/>
        </p:nvPicPr>
        <p:blipFill>
          <a:blip r:embed="rId2"/>
          <a:stretch>
            <a:fillRect/>
          </a:stretch>
        </p:blipFill>
        <p:spPr>
          <a:xfrm>
            <a:off x="0" y="1690689"/>
            <a:ext cx="12192000" cy="5165638"/>
          </a:xfrm>
          <a:prstGeom prst="rect">
            <a:avLst/>
          </a:prstGeom>
        </p:spPr>
      </p:pic>
    </p:spTree>
    <p:extLst>
      <p:ext uri="{BB962C8B-B14F-4D97-AF65-F5344CB8AC3E}">
        <p14:creationId xmlns:p14="http://schemas.microsoft.com/office/powerpoint/2010/main" val="28315179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A8CF7F3-0955-44CB-86BB-21195399B8A4}"/>
              </a:ext>
            </a:extLst>
          </p:cNvPr>
          <p:cNvPicPr>
            <a:picLocks noChangeAspect="1"/>
          </p:cNvPicPr>
          <p:nvPr/>
        </p:nvPicPr>
        <p:blipFill>
          <a:blip r:embed="rId2"/>
          <a:stretch>
            <a:fillRect/>
          </a:stretch>
        </p:blipFill>
        <p:spPr>
          <a:xfrm>
            <a:off x="0" y="1561514"/>
            <a:ext cx="12192000" cy="5294812"/>
          </a:xfrm>
          <a:prstGeom prst="rect">
            <a:avLst/>
          </a:prstGeom>
        </p:spPr>
      </p:pic>
    </p:spTree>
    <p:extLst>
      <p:ext uri="{BB962C8B-B14F-4D97-AF65-F5344CB8AC3E}">
        <p14:creationId xmlns:p14="http://schemas.microsoft.com/office/powerpoint/2010/main" val="15384503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8BB5FEA-5722-4349-B32A-05FB15EA07F0}"/>
              </a:ext>
            </a:extLst>
          </p:cNvPr>
          <p:cNvPicPr>
            <a:picLocks noChangeAspect="1"/>
          </p:cNvPicPr>
          <p:nvPr/>
        </p:nvPicPr>
        <p:blipFill>
          <a:blip r:embed="rId2"/>
          <a:stretch>
            <a:fillRect/>
          </a:stretch>
        </p:blipFill>
        <p:spPr>
          <a:xfrm>
            <a:off x="0" y="1463040"/>
            <a:ext cx="12192000" cy="5393286"/>
          </a:xfrm>
          <a:prstGeom prst="rect">
            <a:avLst/>
          </a:prstGeom>
        </p:spPr>
      </p:pic>
    </p:spTree>
    <p:extLst>
      <p:ext uri="{BB962C8B-B14F-4D97-AF65-F5344CB8AC3E}">
        <p14:creationId xmlns:p14="http://schemas.microsoft.com/office/powerpoint/2010/main" val="215547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10490</TotalTime>
  <Words>2122</Words>
  <Application>Microsoft Office PowerPoint</Application>
  <PresentationFormat>Widescreen</PresentationFormat>
  <Paragraphs>354</Paragraphs>
  <Slides>138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138</vt:i4>
      </vt:variant>
    </vt:vector>
  </HeadingPairs>
  <TitlesOfParts>
    <vt:vector size="143" baseType="lpstr">
      <vt:lpstr>Arial</vt:lpstr>
      <vt:lpstr>Calibri</vt:lpstr>
      <vt:lpstr>Calibri Light</vt:lpstr>
      <vt:lpstr>Wingdings</vt:lpstr>
      <vt:lpstr>Office Theme</vt:lpstr>
      <vt:lpstr>Machine Learning</vt:lpstr>
      <vt:lpstr>Introduction</vt:lpstr>
      <vt:lpstr>Course Outline</vt:lpstr>
      <vt:lpstr>Introduction</vt:lpstr>
      <vt:lpstr>Introduction</vt:lpstr>
      <vt:lpstr>Introduction</vt:lpstr>
      <vt:lpstr>Introduction</vt:lpstr>
      <vt:lpstr>AI Examples – Chess playing machine</vt:lpstr>
      <vt:lpstr>AI Examples – Tesla self driven car</vt:lpstr>
      <vt:lpstr>Why machine learning</vt:lpstr>
      <vt:lpstr>Deep learning</vt:lpstr>
      <vt:lpstr>Machine Learning - Netflix</vt:lpstr>
      <vt:lpstr>Machine Learning - Facebox</vt:lpstr>
      <vt:lpstr>Machine Learning – Amazon Alexa</vt:lpstr>
      <vt:lpstr>Machine Learning – Gmail –Spam filtering</vt:lpstr>
      <vt:lpstr>What is Machine Learning ?</vt:lpstr>
      <vt:lpstr>How does machine learning works ?</vt:lpstr>
      <vt:lpstr>Introduction</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Types of  machine learning </vt:lpstr>
      <vt:lpstr>Usage of machine  learning</vt:lpstr>
      <vt:lpstr>Usage of machine  learning</vt:lpstr>
      <vt:lpstr>Types of Algorithm</vt:lpstr>
      <vt:lpstr>Types of Algorithm</vt:lpstr>
      <vt:lpstr>Types of Algorithm</vt:lpstr>
      <vt:lpstr>Types of Algorithm</vt:lpstr>
      <vt:lpstr>Predict price of a house</vt:lpstr>
      <vt:lpstr>Predict price of a house</vt:lpstr>
      <vt:lpstr>Linear Regression</vt:lpstr>
      <vt:lpstr>Gradient descent</vt:lpstr>
      <vt:lpstr>Gradient descent</vt:lpstr>
      <vt:lpstr>Detecting spam email</vt:lpstr>
      <vt:lpstr>Detecting spam email</vt:lpstr>
      <vt:lpstr>Detecting spam email</vt:lpstr>
      <vt:lpstr>Detecting spam email</vt:lpstr>
      <vt:lpstr>Recommending Apps</vt:lpstr>
      <vt:lpstr>Recommending Apps</vt:lpstr>
      <vt:lpstr>Linear Regression</vt:lpstr>
      <vt:lpstr>Linear Regression</vt:lpstr>
      <vt:lpstr>Linear Regression</vt:lpstr>
      <vt:lpstr>Linear Regression</vt:lpstr>
      <vt:lpstr>PowerPoint Presentation</vt:lpstr>
      <vt:lpstr>Machine Learning</vt:lpstr>
      <vt:lpstr>Machine Learning</vt:lpstr>
      <vt:lpstr>Machine Learning</vt:lpstr>
      <vt:lpstr>Machine Learning - Examples</vt:lpstr>
      <vt:lpstr>Machine Learning – Area of recognition</vt:lpstr>
      <vt:lpstr>Machine Learning – Formal definition</vt:lpstr>
      <vt:lpstr>Machine Learning – Examples of machine learning</vt:lpstr>
      <vt:lpstr>Machine Learning – Examples of machine learning</vt:lpstr>
      <vt:lpstr>Machine Learning – Classification</vt:lpstr>
      <vt:lpstr>Classification  of machine learning</vt:lpstr>
      <vt:lpstr>Classification  of machine learning</vt:lpstr>
      <vt:lpstr>Classification  of machine learning</vt:lpstr>
      <vt:lpstr>How to solve a problem</vt:lpstr>
      <vt:lpstr>How to solve a problem</vt:lpstr>
      <vt:lpstr>How to solve a problem</vt:lpstr>
      <vt:lpstr>How to solve a problem</vt:lpstr>
      <vt:lpstr>How to solve a problem</vt:lpstr>
      <vt:lpstr>How to solve a problem</vt:lpstr>
      <vt:lpstr>Linear Regression </vt:lpstr>
      <vt:lpstr>Linear Regression - Correlation coefficients </vt:lpstr>
      <vt:lpstr>Degree of polynomial - Linear</vt:lpstr>
      <vt:lpstr>Degree of polynomial - Quadratic</vt:lpstr>
      <vt:lpstr>Degree of polynomial - Cubic</vt:lpstr>
      <vt:lpstr>Supervised learning algorithms</vt:lpstr>
      <vt:lpstr>Supervised learning algorithms</vt:lpstr>
      <vt:lpstr>Supervised learning algorithms</vt:lpstr>
      <vt:lpstr>Supervised learning algorithms – Multiple Linear</vt:lpstr>
      <vt:lpstr>Supervised learning algorithms – Multiple Linear</vt:lpstr>
      <vt:lpstr>Supervised learning algorithms – Multiple Linear</vt:lpstr>
      <vt:lpstr>Supervised learning algorithms – Multiple Linear</vt:lpstr>
      <vt:lpstr>Supervised learning algorithms – Multiple Linear</vt:lpstr>
      <vt:lpstr>Supervised learning algorithms – Multiple Linear</vt:lpstr>
      <vt:lpstr>Supervised learning algorithms – Multiple Linear</vt:lpstr>
      <vt:lpstr>Supervised learning algorithms – Multiple Linear</vt:lpstr>
      <vt:lpstr>Supervised learning algorithms – Multiple Linear</vt:lpstr>
      <vt:lpstr>Supervised learning algorithms – Multiple Linear</vt:lpstr>
      <vt:lpstr>Supervised learning algorithms – Multiple Linear</vt:lpstr>
      <vt:lpstr>Supervised learning algorithms – Multiple Linear</vt:lpstr>
      <vt:lpstr>Supervised learning algorithms – Polynomial Linear Regression</vt:lpstr>
      <vt:lpstr>Supervised learning algorithms – Polynomial Linear Regression</vt:lpstr>
      <vt:lpstr>Un-Supervised learning algorithms – Logistic Regression</vt:lpstr>
      <vt:lpstr>Un-Supervised learning algorithms – Logistic Regression</vt:lpstr>
      <vt:lpstr>Un-Supervised learning algorithms – Logistic Regression</vt:lpstr>
      <vt:lpstr>Un-Supervised learning algorithms – Logistic Regression</vt:lpstr>
      <vt:lpstr>Un-Supervised learning algorithms – K Nearest Neighbour Algorithm</vt:lpstr>
      <vt:lpstr>Un-Supervised learning algorithms – K Nearest Neighbour Algorithm</vt:lpstr>
      <vt:lpstr>Un-Supervised learning algorithms – K Nearest Neighbour Algorithm</vt:lpstr>
      <vt:lpstr>K Nearest Neighbour Algorithm</vt:lpstr>
      <vt:lpstr>KNN</vt:lpstr>
      <vt:lpstr>Selection of algorithm</vt:lpstr>
      <vt:lpstr>Support Vector Machine</vt:lpstr>
      <vt:lpstr>Support Vector Machine</vt:lpstr>
      <vt:lpstr>Support Vector Machine</vt:lpstr>
      <vt:lpstr>Support Vector Machine</vt:lpstr>
      <vt:lpstr>Support Vector Machine</vt:lpstr>
      <vt:lpstr>Support Vector Machine</vt:lpstr>
      <vt:lpstr>Support Vector Machine</vt:lpstr>
      <vt:lpstr>Decision Tree   (Classification and Regression Tree)</vt:lpstr>
      <vt:lpstr>Decision Tree</vt:lpstr>
      <vt:lpstr>Decision Tree</vt:lpstr>
      <vt:lpstr>Decision Tree</vt:lpstr>
      <vt:lpstr>Random Forest classification Applying multiple algorithm</vt:lpstr>
      <vt:lpstr>Random Forest classification</vt:lpstr>
      <vt:lpstr>Random Forest classification</vt:lpstr>
      <vt:lpstr>Random Forest classification-Microsoft Kinect motion - https://www.youtube.com/watch?v=pzfpXAbQ61U</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cp:lastModifiedBy>
  <cp:revision>424</cp:revision>
  <dcterms:created xsi:type="dcterms:W3CDTF">2018-01-28T06:02:15Z</dcterms:created>
  <dcterms:modified xsi:type="dcterms:W3CDTF">2018-12-08T09:08:36Z</dcterms:modified>
</cp:coreProperties>
</file>